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2" r:id="rId2"/>
    <p:sldId id="266" r:id="rId3"/>
    <p:sldId id="267" r:id="rId4"/>
    <p:sldId id="269" r:id="rId5"/>
    <p:sldId id="272" r:id="rId6"/>
    <p:sldId id="268" r:id="rId7"/>
    <p:sldId id="271" r:id="rId8"/>
    <p:sldId id="270" r:id="rId9"/>
    <p:sldId id="273" r:id="rId10"/>
    <p:sldId id="275" r:id="rId11"/>
    <p:sldId id="274" r:id="rId12"/>
    <p:sldId id="278" r:id="rId13"/>
    <p:sldId id="279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B2579-F9BD-4DDD-8AA6-754A0813CEC4}" type="datetimeFigureOut">
              <a:rPr lang="nl-BE" smtClean="0"/>
              <a:t>9/07/2015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55C00-5840-4C0B-9EFD-D94E6D22CC2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924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036CFE-D337-4B21-B5EB-D9293D7AFC9B}" type="slidenum">
              <a:rPr lang="en-GB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666A94-1205-4F59-857A-B013441E81F6}" type="slidenum">
              <a:rPr lang="en-GB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666A94-1205-4F59-857A-B013441E81F6}" type="slidenum">
              <a:rPr lang="en-GB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666A94-1205-4F59-857A-B013441E81F6}" type="slidenum">
              <a:rPr lang="en-GB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666A94-1205-4F59-857A-B013441E81F6}" type="slidenum">
              <a:rPr lang="en-GB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666A94-1205-4F59-857A-B013441E81F6}" type="slidenum">
              <a:rPr lang="en-GB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666A94-1205-4F59-857A-B013441E81F6}" type="slidenum">
              <a:rPr lang="en-GB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BAA660-36E3-4054-9EB2-D9963401550C}" type="slidenum">
              <a:rPr lang="en-GB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666A94-1205-4F59-857A-B013441E81F6}" type="slidenum">
              <a:rPr lang="en-GB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666A94-1205-4F59-857A-B013441E81F6}" type="slidenum">
              <a:rPr lang="en-GB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666A94-1205-4F59-857A-B013441E81F6}" type="slidenum">
              <a:rPr lang="en-GB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666A94-1205-4F59-857A-B013441E81F6}" type="slidenum">
              <a:rPr lang="en-GB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nl-BE" dirty="0" smtClean="0"/>
              <a:t>Several sessions with key users who are directly</a:t>
            </a:r>
            <a:r>
              <a:rPr lang="en-GB" altLang="nl-BE" baseline="0" dirty="0" smtClean="0"/>
              <a:t> using the vehicle (courier, driver,…) or who are indirectly impacted by it. As such the high-level needs for new second-line vehicles were listed into a </a:t>
            </a:r>
            <a:r>
              <a:rPr lang="en-GB" altLang="nl-BE" baseline="0" dirty="0" err="1" smtClean="0"/>
              <a:t>wishlist</a:t>
            </a:r>
            <a:r>
              <a:rPr lang="en-GB" altLang="nl-BE" baseline="0" dirty="0" smtClean="0"/>
              <a:t> of detailed key user requirements.</a:t>
            </a:r>
            <a:endParaRPr lang="en-GB" altLang="nl-BE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666A94-1205-4F59-857A-B013441E81F6}" type="slidenum">
              <a:rPr lang="en-GB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666A94-1205-4F59-857A-B013441E81F6}" type="slidenum">
              <a:rPr lang="en-GB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666A94-1205-4F59-857A-B013441E81F6}" type="slidenum">
              <a:rPr lang="en-GB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666A94-1205-4F59-857A-B013441E81F6}" type="slidenum">
              <a:rPr lang="en-GB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10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3454-3D9D-4F52-902F-BD5E9ECF310D}" type="datetimeFigureOut">
              <a:rPr lang="en-GB">
                <a:solidFill>
                  <a:srgbClr val="696464"/>
                </a:solidFill>
              </a:rPr>
              <a:pPr>
                <a:defRPr/>
              </a:pPr>
              <a:t>09/07/2015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EE7E53-5AEC-4AE1-8D55-14D2F1AE43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277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BF605-266C-4281-8BD2-A203E7FA5A95}" type="datetimeFigureOut">
              <a:rPr lang="en-GB">
                <a:solidFill>
                  <a:srgbClr val="696464"/>
                </a:solidFill>
              </a:rPr>
              <a:pPr>
                <a:defRPr/>
              </a:pPr>
              <a:t>09/07/2015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CFC9B-E084-4062-93A2-03EA389CC7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82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6D9E-34D0-4244-801B-C7618E45CDD4}" type="datetimeFigureOut">
              <a:rPr lang="en-GB">
                <a:solidFill>
                  <a:srgbClr val="696464"/>
                </a:solidFill>
              </a:rPr>
              <a:pPr>
                <a:defRPr/>
              </a:pPr>
              <a:t>09/07/2015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22AD5-3C99-494F-B197-042175B7E6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06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BE4AC-78B7-4210-8070-70D8D97854DD}" type="datetimeFigureOut">
              <a:rPr lang="en-GB">
                <a:solidFill>
                  <a:srgbClr val="696464"/>
                </a:solidFill>
              </a:rPr>
              <a:pPr>
                <a:defRPr/>
              </a:pPr>
              <a:t>09/07/2015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11E3B-3F37-4C85-8A4E-3777C40A2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55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10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1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0754-9AD8-4ACC-A119-5A7CE0BE7F74}" type="datetimeFigureOut">
              <a:rPr lang="en-GB">
                <a:solidFill>
                  <a:srgbClr val="696464"/>
                </a:solidFill>
              </a:rPr>
              <a:pPr>
                <a:defRPr/>
              </a:pPr>
              <a:t>09/07/2015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1BFD3-9278-49C2-9108-89C74874DB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36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D0ADD-8199-43F4-B1B6-AD2336389AA7}" type="datetimeFigureOut">
              <a:rPr lang="en-GB">
                <a:solidFill>
                  <a:srgbClr val="696464"/>
                </a:solidFill>
              </a:rPr>
              <a:pPr>
                <a:defRPr/>
              </a:pPr>
              <a:t>09/07/2015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5E8A7-9FFD-43C3-9734-4FEE0E0A1A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57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A41D1-690E-4981-AD29-56A40EA06AA3}" type="datetimeFigureOut">
              <a:rPr lang="en-GB">
                <a:solidFill>
                  <a:srgbClr val="696464"/>
                </a:solidFill>
              </a:rPr>
              <a:pPr>
                <a:defRPr/>
              </a:pPr>
              <a:t>09/07/2015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E88CC-0679-4BD9-86B0-029CB5886B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67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82A99-661A-45CD-8AFC-566FA2D5073F}" type="datetimeFigureOut">
              <a:rPr lang="en-GB">
                <a:solidFill>
                  <a:srgbClr val="696464"/>
                </a:solidFill>
              </a:rPr>
              <a:pPr>
                <a:defRPr/>
              </a:pPr>
              <a:t>09/07/2015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D92D4-CF7C-4A4F-86C0-42DFD552E4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56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D63CA-59E7-417C-B6FE-6DF8BBC96FA1}" type="datetimeFigureOut">
              <a:rPr lang="en-GB">
                <a:solidFill>
                  <a:srgbClr val="696464"/>
                </a:solidFill>
              </a:rPr>
              <a:pPr>
                <a:defRPr/>
              </a:pPr>
              <a:t>09/07/2015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F1781-4A5E-4F47-9EFD-7B6B7FB786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01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10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9ACE-1DC3-432A-B2B1-D96EAED0DCBE}" type="datetimeFigureOut">
              <a:rPr lang="en-GB">
                <a:solidFill>
                  <a:srgbClr val="696464"/>
                </a:solidFill>
              </a:rPr>
              <a:pPr>
                <a:defRPr/>
              </a:pPr>
              <a:t>09/07/2015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D1AF3-5F22-4EF6-84F5-4078AE996B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00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E3311-9264-4982-BF9A-C1444326FD47}" type="datetimeFigureOut">
              <a:rPr lang="en-GB">
                <a:solidFill>
                  <a:srgbClr val="696464"/>
                </a:solidFill>
              </a:rPr>
              <a:pPr>
                <a:defRPr/>
              </a:pPr>
              <a:t>09/07/2015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03D46-DCEA-4879-9EEF-1C53626B0C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90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text styles</a:t>
            </a:r>
          </a:p>
          <a:p>
            <a:pPr lvl="1"/>
            <a:r>
              <a:rPr lang="en-US" altLang="nl-BE" smtClean="0"/>
              <a:t>Second level</a:t>
            </a:r>
          </a:p>
          <a:p>
            <a:pPr lvl="2"/>
            <a:r>
              <a:rPr lang="en-US" altLang="nl-BE" smtClean="0"/>
              <a:t>Third level</a:t>
            </a:r>
          </a:p>
          <a:p>
            <a:pPr lvl="3"/>
            <a:r>
              <a:rPr lang="en-US" altLang="nl-BE" smtClean="0"/>
              <a:t>Fourth level</a:t>
            </a:r>
          </a:p>
          <a:p>
            <a:pPr lvl="4"/>
            <a:r>
              <a:rPr lang="en-US" altLang="nl-BE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029B85-E945-4E7F-89E3-E359A0F48B88}" type="datetimeFigureOut">
              <a:rPr lang="en-GB">
                <a:solidFill>
                  <a:srgbClr val="696464"/>
                </a:solidFill>
              </a:rPr>
              <a:pPr>
                <a:defRPr/>
              </a:pPr>
              <a:t>09/07/2015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97010C45-E561-4A59-8EF3-D105E0E56C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88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red-up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350" y="3644900"/>
            <a:ext cx="8569325" cy="2576513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000" dirty="0" err="1" smtClean="0">
                <a:latin typeface="+mj-lt"/>
              </a:rPr>
              <a:t>Fired-uP</a:t>
            </a:r>
            <a:r>
              <a:rPr lang="en-US" sz="2000" dirty="0" smtClean="0">
                <a:latin typeface="+mj-lt"/>
              </a:rPr>
              <a:t> Final Conference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</a:rPr>
              <a:t>London, July 8, 2015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</a:rPr>
              <a:t>Morning session</a:t>
            </a:r>
            <a:endParaRPr lang="en-US" sz="2000" dirty="0">
              <a:latin typeface="+mj-lt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250825" y="1506538"/>
            <a:ext cx="8435975" cy="1470025"/>
          </a:xfrm>
        </p:spPr>
        <p:txBody>
          <a:bodyPr/>
          <a:lstStyle/>
          <a:p>
            <a:r>
              <a:rPr altLang="nl-BE" sz="3200" dirty="0" smtClean="0"/>
              <a:t>Project presentation Ghent: </a:t>
            </a:r>
            <a:br>
              <a:rPr altLang="nl-BE" sz="3200" dirty="0" smtClean="0"/>
            </a:br>
            <a:r>
              <a:rPr lang="nl-BE" sz="3200" i="1" dirty="0"/>
              <a:t>Market engagement and innovation procurement </a:t>
            </a:r>
            <a:endParaRPr altLang="nl-BE" sz="32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8" name="Picture 3" descr="FIRED-uP_2xLOWRES_ORANGE_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3812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LFB logo CMYK JPE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1944687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logo_StadGen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5300663"/>
            <a:ext cx="19907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logo_ce-en-quadri-lr(1)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445125"/>
            <a:ext cx="14112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59113" y="476250"/>
            <a:ext cx="57610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D34817">
                    <a:lumMod val="75000"/>
                  </a:srgbClr>
                </a:solidFill>
                <a:latin typeface="Franklin Gothic Book"/>
                <a:cs typeface="Arial" charset="0"/>
              </a:rPr>
              <a:t>FIRE SERVICES DEVELOP INNOVATIVE PROCUREMENT</a:t>
            </a:r>
          </a:p>
        </p:txBody>
      </p:sp>
      <p:pic>
        <p:nvPicPr>
          <p:cNvPr id="6153" name="Afbeelding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202238"/>
            <a:ext cx="2078038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6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549275"/>
            <a:ext cx="7772400" cy="108108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GB" altLang="nl-BE" dirty="0" smtClean="0">
                <a:solidFill>
                  <a:schemeClr val="bg1"/>
                </a:solidFill>
              </a:rPr>
              <a:t>Market Consultation/Sounding</a:t>
            </a:r>
          </a:p>
        </p:txBody>
      </p:sp>
      <p:pic>
        <p:nvPicPr>
          <p:cNvPr id="10245" name="Picture 3" descr="FIRED-uP_2xLOWRES_ORANGE_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20713"/>
            <a:ext cx="1744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4"/>
          <p:cNvSpPr>
            <a:spLocks noChangeArrowheads="1"/>
          </p:cNvSpPr>
          <p:nvPr/>
        </p:nvSpPr>
        <p:spPr bwMode="auto">
          <a:xfrm>
            <a:off x="960055" y="1628800"/>
            <a:ext cx="705683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nl-BE" b="1" i="1" dirty="0" smtClean="0"/>
              <a:t>How?</a:t>
            </a:r>
            <a:endParaRPr lang="en-GB" altLang="nl-BE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nl-BE" dirty="0" smtClean="0">
                <a:solidFill>
                  <a:prstClr val="black"/>
                </a:solidFill>
              </a:rPr>
              <a:t>Planning poker method from consultant ADDESTINO: f</a:t>
            </a:r>
            <a:r>
              <a:rPr lang="en-US" dirty="0" smtClean="0"/>
              <a:t>or the assessment of the feasibility and severity of sources of risk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nl-BE" b="1" i="1" dirty="0" smtClean="0"/>
              <a:t>What was discussed?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GB" altLang="nl-BE" dirty="0" smtClean="0">
              <a:solidFill>
                <a:prstClr val="black"/>
              </a:solidFill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832814"/>
              </p:ext>
            </p:extLst>
          </p:nvPr>
        </p:nvGraphicFramePr>
        <p:xfrm>
          <a:off x="899591" y="2852936"/>
          <a:ext cx="7776864" cy="3840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/>
                <a:gridCol w="2592288"/>
                <a:gridCol w="2592288"/>
              </a:tblGrid>
              <a:tr h="168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CHASSIS</a:t>
                      </a:r>
                      <a:endParaRPr lang="nl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BUILD-UP</a:t>
                      </a:r>
                      <a:endParaRPr lang="nl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Software</a:t>
                      </a:r>
                      <a:endParaRPr lang="nl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7817">
                <a:tc>
                  <a:txBody>
                    <a:bodyPr/>
                    <a:lstStyle/>
                    <a:p>
                      <a:pPr marL="171450" lvl="0" indent="-171450" algn="l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friendly</a:t>
                      </a:r>
                      <a:endParaRPr kumimoji="0" lang="nl-BE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asily</a:t>
                      </a:r>
                      <a:r>
                        <a:rPr kumimoji="0"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manageable and manoeuvrable</a:t>
                      </a:r>
                      <a:endParaRPr kumimoji="0" lang="nl-BE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Innovative motor and gear systems (</a:t>
                      </a:r>
                      <a:r>
                        <a:rPr kumimoji="0"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F.ex</a:t>
                      </a:r>
                      <a:r>
                        <a:rPr kumimoji="0"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automatic stop &amp; go system, ways to control power and reduce consumption during interventions, kinetic energy recovery)</a:t>
                      </a:r>
                      <a:endParaRPr kumimoji="0" lang="nl-BE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Ideas to reduce the environmental impact of the vehicle were welcomed: low rolling resistance tyres, advanced materials, sustainability labels.</a:t>
                      </a:r>
                      <a:endParaRPr kumimoji="0" lang="nl-BE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kumimoji="0"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nl-BE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b="1" dirty="0">
                          <a:effectLst/>
                        </a:rPr>
                        <a:t>transport mixed loads, </a:t>
                      </a:r>
                      <a:endParaRPr lang="nl-BE" sz="1200" b="1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b="1" dirty="0">
                          <a:effectLst/>
                        </a:rPr>
                        <a:t>perform different tasks, </a:t>
                      </a:r>
                      <a:endParaRPr lang="nl-BE" sz="1200" b="1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b="1" dirty="0">
                          <a:effectLst/>
                        </a:rPr>
                        <a:t>have a fast deployable system,</a:t>
                      </a:r>
                      <a:endParaRPr lang="nl-BE" sz="1200" b="1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b="1" dirty="0">
                          <a:effectLst/>
                        </a:rPr>
                        <a:t>user-friendly loading - unloading cycle with no additional material or personnel. </a:t>
                      </a:r>
                      <a:endParaRPr lang="nl-BE" sz="1200" b="1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b="1" dirty="0">
                          <a:effectLst/>
                        </a:rPr>
                        <a:t>Innovation possibilities in used material were addressed. The points of focus were on strength and robustness, weight and reusability.</a:t>
                      </a:r>
                      <a:endParaRPr lang="nl-BE" sz="1200" b="1" dirty="0">
                        <a:effectLst/>
                      </a:endParaRPr>
                    </a:p>
                    <a:p>
                      <a:pPr marL="63754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nl-BE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Route </a:t>
                      </a:r>
                      <a:r>
                        <a:rPr kumimoji="0" lang="nl-BE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optimisation</a:t>
                      </a:r>
                      <a:endParaRPr kumimoji="0" lang="nl-BE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nl-BE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Order </a:t>
                      </a:r>
                      <a:r>
                        <a:rPr kumimoji="0" lang="nl-BE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picking</a:t>
                      </a:r>
                      <a:endParaRPr kumimoji="0" lang="nl-BE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1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549275"/>
            <a:ext cx="7772400" cy="108108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GB" altLang="nl-BE" dirty="0" smtClean="0">
                <a:solidFill>
                  <a:schemeClr val="bg1"/>
                </a:solidFill>
              </a:rPr>
              <a:t>Market Consultation/Sounding</a:t>
            </a:r>
          </a:p>
        </p:txBody>
      </p:sp>
      <p:pic>
        <p:nvPicPr>
          <p:cNvPr id="10243" name="Content Placeholder 3" descr="FIRED-uP_2xLOWRES_ORANGE_DO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5949950"/>
            <a:ext cx="2381250" cy="590550"/>
          </a:xfrm>
        </p:spPr>
      </p:pic>
      <p:sp>
        <p:nvSpPr>
          <p:cNvPr id="9" name="TextBox 8"/>
          <p:cNvSpPr txBox="1"/>
          <p:nvPr/>
        </p:nvSpPr>
        <p:spPr>
          <a:xfrm>
            <a:off x="3779838" y="6092825"/>
            <a:ext cx="4895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D34817">
                    <a:lumMod val="75000"/>
                  </a:srgbClr>
                </a:solidFill>
                <a:latin typeface="Franklin Gothic Book"/>
                <a:cs typeface="Arial" charset="0"/>
              </a:rPr>
              <a:t>FIRE SERVICES DEVELOP INNOVATIVE PROCUREMENT</a:t>
            </a:r>
          </a:p>
        </p:txBody>
      </p:sp>
      <p:pic>
        <p:nvPicPr>
          <p:cNvPr id="10245" name="Picture 3" descr="FIRED-uP_2xLOWRES_ORANGE_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20713"/>
            <a:ext cx="1744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195736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3" name="Rechthoek 2"/>
          <p:cNvSpPr/>
          <p:nvPr/>
        </p:nvSpPr>
        <p:spPr>
          <a:xfrm>
            <a:off x="899592" y="1844824"/>
            <a:ext cx="6102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nl-BE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Result?</a:t>
            </a:r>
          </a:p>
          <a:p>
            <a:r>
              <a:rPr lang="en-GB" altLang="nl-B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Report providing insights on current market state-of-the-art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Both light and heavy vehicle makes sense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some technological solutions exist close enough to the market to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fulfull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primary user requirements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set of insights, conclusions and functional specifications that serve as a basis for the creation of the tender documents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nl-B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tender documents we included what came out of the consultation</a:t>
            </a:r>
            <a:endParaRPr lang="en-GB" altLang="nl-B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549275"/>
            <a:ext cx="7772400" cy="108108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GB" altLang="nl-BE" dirty="0" smtClean="0">
                <a:solidFill>
                  <a:schemeClr val="bg1"/>
                </a:solidFill>
              </a:rPr>
              <a:t>Procurement strategy</a:t>
            </a:r>
          </a:p>
        </p:txBody>
      </p:sp>
      <p:pic>
        <p:nvPicPr>
          <p:cNvPr id="10243" name="Content Placeholder 3" descr="FIRED-uP_2xLOWRES_ORANGE_DO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5949950"/>
            <a:ext cx="2381250" cy="590550"/>
          </a:xfrm>
        </p:spPr>
      </p:pic>
      <p:sp>
        <p:nvSpPr>
          <p:cNvPr id="9" name="TextBox 8"/>
          <p:cNvSpPr txBox="1"/>
          <p:nvPr/>
        </p:nvSpPr>
        <p:spPr>
          <a:xfrm>
            <a:off x="3779838" y="6092825"/>
            <a:ext cx="4895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D34817">
                    <a:lumMod val="75000"/>
                  </a:srgbClr>
                </a:solidFill>
                <a:latin typeface="Franklin Gothic Book"/>
                <a:cs typeface="Arial" charset="0"/>
              </a:rPr>
              <a:t>FIRE SERVICES DEVELOP INNOVATIVE PROCUREMENT</a:t>
            </a:r>
          </a:p>
        </p:txBody>
      </p:sp>
      <p:pic>
        <p:nvPicPr>
          <p:cNvPr id="10245" name="Picture 3" descr="FIRED-uP_2xLOWRES_ORANGE_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20713"/>
            <a:ext cx="1744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195736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899592" y="1844824"/>
            <a:ext cx="6102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BE" altLang="nl-BE" b="1" i="1" u="sng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Negotiated</a:t>
            </a:r>
            <a:r>
              <a:rPr lang="nl-BE" altLang="nl-BE" b="1" i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procedure </a:t>
            </a:r>
            <a:r>
              <a:rPr lang="nl-BE" altLang="nl-BE" b="1" i="1" u="sng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BE" altLang="nl-BE" b="1" i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prior </a:t>
            </a:r>
            <a:r>
              <a:rPr lang="nl-BE" altLang="nl-BE" b="1" i="1" u="sng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</a:t>
            </a:r>
            <a:endParaRPr lang="nl-BE" altLang="nl-BE" b="1" i="1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 altLang="nl-B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BE" altLang="nl-BE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Justification</a:t>
            </a:r>
            <a:r>
              <a:rPr lang="nl-BE" altLang="nl-B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BE" altLang="nl-B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r>
              <a:rPr lang="nl-BE" altLang="nl-B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BE" altLang="nl-BE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nl-BE" altLang="nl-B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BE" altLang="nl-BE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nl-BE" altLang="nl-B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contract is </a:t>
            </a:r>
            <a:r>
              <a:rPr lang="nl-BE" altLang="nl-BE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notably</a:t>
            </a:r>
            <a:r>
              <a:rPr lang="nl-BE" altLang="nl-B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complex </a:t>
            </a:r>
            <a:r>
              <a:rPr lang="nl-BE" altLang="nl-BE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nl-BE" altLang="nl-B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nl-BE" altLang="nl-B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nl-BE" altLang="nl-B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nl-BE" altLang="nl-B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pricing </a:t>
            </a:r>
            <a:r>
              <a:rPr lang="nl-BE" altLang="nl-BE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nl-BE" altLang="nl-B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nl-BE" altLang="nl-BE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nl-BE" altLang="nl-B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BE" altLang="nl-B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foresee</a:t>
            </a:r>
            <a:endParaRPr lang="nl-BE" altLang="nl-BE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 altLang="nl-B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nl-B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2-step procedure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nl-B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selection of economic operators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nl-B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awarding phase of the contract</a:t>
            </a:r>
            <a:endParaRPr lang="en-GB" altLang="nl-B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1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549275"/>
            <a:ext cx="7772400" cy="108108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GB" altLang="nl-BE" dirty="0" smtClean="0">
                <a:solidFill>
                  <a:schemeClr val="bg1"/>
                </a:solidFill>
              </a:rPr>
              <a:t>The tender award criteria</a:t>
            </a:r>
          </a:p>
        </p:txBody>
      </p:sp>
      <p:pic>
        <p:nvPicPr>
          <p:cNvPr id="10243" name="Content Placeholder 3" descr="FIRED-uP_2xLOWRES_ORANGE_DO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5949950"/>
            <a:ext cx="2381250" cy="590550"/>
          </a:xfrm>
        </p:spPr>
      </p:pic>
      <p:sp>
        <p:nvSpPr>
          <p:cNvPr id="9" name="TextBox 8"/>
          <p:cNvSpPr txBox="1"/>
          <p:nvPr/>
        </p:nvSpPr>
        <p:spPr>
          <a:xfrm>
            <a:off x="3779838" y="6092825"/>
            <a:ext cx="4895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D34817">
                    <a:lumMod val="75000"/>
                  </a:srgbClr>
                </a:solidFill>
                <a:latin typeface="Franklin Gothic Book"/>
                <a:cs typeface="Arial" charset="0"/>
              </a:rPr>
              <a:t>FIRE SERVICES DEVELOP INNOVATIVE PROCUREMENT</a:t>
            </a:r>
          </a:p>
        </p:txBody>
      </p:sp>
      <p:pic>
        <p:nvPicPr>
          <p:cNvPr id="10245" name="Picture 3" descr="FIRED-uP_2xLOWRES_ORANGE_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20713"/>
            <a:ext cx="1744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195736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dirty="0"/>
          </a:p>
          <a:p>
            <a:endParaRPr lang="nl-BE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36634"/>
              </p:ext>
            </p:extLst>
          </p:nvPr>
        </p:nvGraphicFramePr>
        <p:xfrm>
          <a:off x="971600" y="1782714"/>
          <a:ext cx="7341511" cy="4209832"/>
        </p:xfrm>
        <a:graphic>
          <a:graphicData uri="http://schemas.openxmlformats.org/drawingml/2006/table">
            <a:tbl>
              <a:tblPr firstRow="1" firstCol="1" bandRow="1"/>
              <a:tblGrid>
                <a:gridCol w="6408712"/>
                <a:gridCol w="932799"/>
              </a:tblGrid>
              <a:tr h="49415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BE" sz="2400" b="1" u="sng" dirty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Price</a:t>
                      </a:r>
                      <a:r>
                        <a:rPr lang="nl-BE" sz="2400" b="1" dirty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400" b="1" dirty="0" smtClean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(maximum budget)</a:t>
                      </a:r>
                      <a:endParaRPr lang="nl-BE" sz="2400" b="1" dirty="0">
                        <a:solidFill>
                          <a:srgbClr val="2B67A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5" marR="511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 b="1" dirty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nl-BE" sz="1600" dirty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1600" dirty="0" smtClean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points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600" dirty="0">
                        <a:solidFill>
                          <a:srgbClr val="2B67A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5" marR="511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168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400" b="1" u="sng" dirty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Exploitation in function of cost</a:t>
                      </a:r>
                      <a:endParaRPr lang="nl-BE" sz="2400" b="1" u="sng" dirty="0">
                        <a:solidFill>
                          <a:srgbClr val="2B67A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5" marR="511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1600" b="1" dirty="0" smtClean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points</a:t>
                      </a:r>
                      <a:endParaRPr lang="nl-BE" sz="1600" dirty="0">
                        <a:solidFill>
                          <a:srgbClr val="2B67A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5" marR="511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34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400" b="1" u="sng" dirty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Innovation in function of cost</a:t>
                      </a:r>
                      <a:endParaRPr lang="nl-BE" sz="2400" b="1" u="sng" dirty="0">
                        <a:solidFill>
                          <a:srgbClr val="2B67A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5" marR="511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1600" dirty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points</a:t>
                      </a:r>
                      <a:endParaRPr lang="nl-BE" sz="1600" dirty="0">
                        <a:solidFill>
                          <a:srgbClr val="2B67A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5" marR="511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87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400" b="1" u="sng" dirty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Quality from the viewpoint of inn</a:t>
                      </a:r>
                      <a:r>
                        <a:rPr lang="en-US" sz="2400" b="1" dirty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ovation</a:t>
                      </a:r>
                      <a:endParaRPr lang="nl-BE" sz="2400" b="1" dirty="0">
                        <a:solidFill>
                          <a:srgbClr val="2B67A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5" marR="511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 </a:t>
                      </a:r>
                      <a:r>
                        <a:rPr lang="en-US" sz="1600" dirty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points</a:t>
                      </a:r>
                      <a:endParaRPr lang="nl-BE" sz="1600" dirty="0">
                        <a:solidFill>
                          <a:srgbClr val="2B67A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5" marR="511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1257300" lvl="2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800" b="1" dirty="0" err="1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Subcriterium</a:t>
                      </a:r>
                      <a:r>
                        <a:rPr lang="en-US" sz="1800" b="1" dirty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technical quality vehicle</a:t>
                      </a:r>
                      <a:endParaRPr lang="nl-BE" sz="1800" b="1" dirty="0">
                        <a:solidFill>
                          <a:srgbClr val="2B67A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5" marR="511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nl-BE" sz="1600" b="0" dirty="0">
                        <a:solidFill>
                          <a:srgbClr val="2B67A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5" marR="511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6196">
                <a:tc>
                  <a:txBody>
                    <a:bodyPr/>
                    <a:lstStyle/>
                    <a:p>
                      <a:pPr marL="1257300" lvl="2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800" b="1" dirty="0" err="1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Subcriterium</a:t>
                      </a:r>
                      <a:r>
                        <a:rPr lang="en-US" sz="1800" b="1" dirty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technical quality build-up</a:t>
                      </a:r>
                      <a:endParaRPr lang="nl-BE" sz="1800" b="1" dirty="0">
                        <a:solidFill>
                          <a:srgbClr val="2B67A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5" marR="511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nl-BE" sz="1600" b="0" dirty="0">
                        <a:solidFill>
                          <a:srgbClr val="2B67A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5" marR="511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1257300" lvl="2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800" b="1" dirty="0" err="1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Subcriterium</a:t>
                      </a:r>
                      <a:r>
                        <a:rPr lang="en-US" sz="1800" b="1" dirty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safety</a:t>
                      </a:r>
                      <a:endParaRPr lang="nl-BE" sz="1800" b="1" dirty="0">
                        <a:solidFill>
                          <a:srgbClr val="2B67A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5" marR="511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nl-BE" sz="1600" b="0" dirty="0">
                        <a:solidFill>
                          <a:srgbClr val="2B67A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5" marR="511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1257300" lvl="2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800" b="1" dirty="0" err="1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Subcriterium</a:t>
                      </a:r>
                      <a:r>
                        <a:rPr lang="en-US" sz="1800" b="1" dirty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comfort</a:t>
                      </a:r>
                      <a:endParaRPr lang="nl-BE" sz="1800" b="1" dirty="0">
                        <a:solidFill>
                          <a:srgbClr val="2B67A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5" marR="511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nl-BE" sz="1600" b="0" dirty="0">
                        <a:solidFill>
                          <a:srgbClr val="2B67A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5" marR="511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6196">
                <a:tc>
                  <a:txBody>
                    <a:bodyPr/>
                    <a:lstStyle/>
                    <a:p>
                      <a:pPr marL="1257300" lvl="2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800" b="1" dirty="0" err="1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Subcriterium</a:t>
                      </a:r>
                      <a:r>
                        <a:rPr lang="en-US" sz="1800" b="1" dirty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environmental impact and sustainability</a:t>
                      </a:r>
                      <a:endParaRPr lang="nl-BE" sz="1800" b="1" dirty="0">
                        <a:solidFill>
                          <a:srgbClr val="2B67A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5" marR="511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nl-BE" sz="1600" b="0" dirty="0">
                        <a:solidFill>
                          <a:srgbClr val="2B67A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5" marR="511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1257300" lvl="2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800" b="1" dirty="0" err="1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Subcriterium</a:t>
                      </a:r>
                      <a:r>
                        <a:rPr lang="en-US" sz="1800" b="1" dirty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quality of exploitation</a:t>
                      </a:r>
                      <a:endParaRPr lang="nl-BE" sz="1800" b="1" dirty="0">
                        <a:solidFill>
                          <a:srgbClr val="2B67A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5" marR="511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2B67A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nl-BE" sz="1600" b="0" dirty="0">
                        <a:solidFill>
                          <a:srgbClr val="2B67A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5" marR="511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2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549275"/>
            <a:ext cx="7772400" cy="108108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GB" altLang="nl-BE" dirty="0" smtClean="0">
                <a:solidFill>
                  <a:schemeClr val="bg1"/>
                </a:solidFill>
              </a:rPr>
              <a:t>Innovation in the tender</a:t>
            </a:r>
          </a:p>
        </p:txBody>
      </p:sp>
      <p:pic>
        <p:nvPicPr>
          <p:cNvPr id="10243" name="Content Placeholder 3" descr="FIRED-uP_2xLOWRES_ORANGE_DO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5949950"/>
            <a:ext cx="2381250" cy="590550"/>
          </a:xfrm>
        </p:spPr>
      </p:pic>
      <p:sp>
        <p:nvSpPr>
          <p:cNvPr id="9" name="TextBox 8"/>
          <p:cNvSpPr txBox="1"/>
          <p:nvPr/>
        </p:nvSpPr>
        <p:spPr>
          <a:xfrm>
            <a:off x="3779838" y="6092825"/>
            <a:ext cx="4895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D34817">
                    <a:lumMod val="75000"/>
                  </a:srgbClr>
                </a:solidFill>
                <a:latin typeface="Franklin Gothic Book"/>
                <a:cs typeface="Arial" charset="0"/>
              </a:rPr>
              <a:t>FIRE SERVICES DEVELOP INNOVATIVE PROCUREMENT</a:t>
            </a:r>
          </a:p>
        </p:txBody>
      </p:sp>
      <p:pic>
        <p:nvPicPr>
          <p:cNvPr id="10245" name="Picture 3" descr="FIRED-uP_2xLOWRES_ORANGE_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20713"/>
            <a:ext cx="1744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195736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3" name="Rechthoek 2"/>
          <p:cNvSpPr/>
          <p:nvPr/>
        </p:nvSpPr>
        <p:spPr>
          <a:xfrm>
            <a:off x="1115616" y="2023973"/>
            <a:ext cx="63904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nl-BE" dirty="0" smtClean="0">
                <a:latin typeface="Arial" charset="0"/>
              </a:rPr>
              <a:t>the </a:t>
            </a:r>
            <a:r>
              <a:rPr lang="en-GB" altLang="nl-BE" dirty="0">
                <a:latin typeface="Arial" charset="0"/>
              </a:rPr>
              <a:t>tenderer </a:t>
            </a:r>
            <a:r>
              <a:rPr lang="en-GB" altLang="nl-BE" dirty="0" smtClean="0">
                <a:latin typeface="Arial" charset="0"/>
              </a:rPr>
              <a:t>needed </a:t>
            </a:r>
            <a:r>
              <a:rPr lang="en-GB" altLang="nl-BE" dirty="0">
                <a:latin typeface="Arial" charset="0"/>
              </a:rPr>
              <a:t>to provide additional information </a:t>
            </a:r>
            <a:r>
              <a:rPr lang="en-GB" altLang="nl-BE" dirty="0" smtClean="0">
                <a:latin typeface="Arial" charset="0"/>
              </a:rPr>
              <a:t>on </a:t>
            </a:r>
            <a:r>
              <a:rPr lang="en-GB" altLang="nl-BE" dirty="0">
                <a:latin typeface="Arial" charset="0"/>
              </a:rPr>
              <a:t>what </a:t>
            </a:r>
            <a:r>
              <a:rPr lang="en-GB" altLang="nl-BE" dirty="0" smtClean="0">
                <a:latin typeface="Arial" charset="0"/>
              </a:rPr>
              <a:t>was </a:t>
            </a:r>
            <a:r>
              <a:rPr lang="en-GB" altLang="nl-BE" dirty="0">
                <a:latin typeface="Arial" charset="0"/>
              </a:rPr>
              <a:t>innovative about his offer in comparison to a classic logistic fire service vehicle, and what the exact cost of this innovative offer </a:t>
            </a:r>
            <a:r>
              <a:rPr lang="en-GB" altLang="nl-BE" dirty="0" smtClean="0">
                <a:latin typeface="Arial" charset="0"/>
              </a:rPr>
              <a:t>was</a:t>
            </a:r>
            <a:endParaRPr lang="nl-BE" altLang="nl-BE" dirty="0">
              <a:latin typeface="Arial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nl-BE" b="1" u="sng" dirty="0" smtClean="0">
                <a:latin typeface="Arial" charset="0"/>
              </a:rPr>
              <a:t>Innovative</a:t>
            </a:r>
            <a:r>
              <a:rPr lang="en-GB" altLang="nl-BE" b="1" u="sng" dirty="0">
                <a:latin typeface="Arial" charset="0"/>
              </a:rPr>
              <a:t> </a:t>
            </a:r>
            <a:r>
              <a:rPr lang="en-GB" altLang="nl-BE" b="1" u="sng" dirty="0" smtClean="0">
                <a:latin typeface="Arial" charset="0"/>
              </a:rPr>
              <a:t>was being </a:t>
            </a:r>
            <a:r>
              <a:rPr lang="en-GB" altLang="nl-BE" b="1" u="sng" dirty="0">
                <a:latin typeface="Arial" charset="0"/>
              </a:rPr>
              <a:t>identified as </a:t>
            </a:r>
            <a:r>
              <a:rPr lang="en-GB" altLang="nl-BE" dirty="0">
                <a:latin typeface="Arial" charset="0"/>
              </a:rPr>
              <a:t>the implementation of a new or significant improved product, process or method. The </a:t>
            </a:r>
            <a:r>
              <a:rPr lang="en-GB" altLang="nl-BE" dirty="0" smtClean="0">
                <a:latin typeface="Arial" charset="0"/>
              </a:rPr>
              <a:t>solution could </a:t>
            </a:r>
            <a:r>
              <a:rPr lang="en-GB" altLang="nl-BE" dirty="0">
                <a:latin typeface="Arial" charset="0"/>
              </a:rPr>
              <a:t>consist of an existing technology or a process that </a:t>
            </a:r>
            <a:r>
              <a:rPr lang="en-GB" altLang="nl-BE" dirty="0" smtClean="0">
                <a:latin typeface="Arial" charset="0"/>
              </a:rPr>
              <a:t>had </a:t>
            </a:r>
            <a:r>
              <a:rPr lang="en-GB" altLang="nl-BE" dirty="0">
                <a:latin typeface="Arial" charset="0"/>
              </a:rPr>
              <a:t>already been used elsewhere but implemented in the fire service sector. </a:t>
            </a:r>
            <a:endParaRPr lang="nl-BE" altLang="nl-BE" dirty="0">
              <a:latin typeface="Arial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nl-BE" dirty="0">
                <a:latin typeface="Arial" charset="0"/>
              </a:rPr>
              <a:t>The final comparison of the innovation </a:t>
            </a:r>
            <a:r>
              <a:rPr lang="en-GB" altLang="nl-BE" dirty="0" smtClean="0">
                <a:latin typeface="Arial" charset="0"/>
              </a:rPr>
              <a:t>was </a:t>
            </a:r>
            <a:r>
              <a:rPr lang="en-GB" altLang="nl-BE" dirty="0">
                <a:latin typeface="Arial" charset="0"/>
              </a:rPr>
              <a:t>in terms of the price </a:t>
            </a:r>
            <a:r>
              <a:rPr lang="en-GB" altLang="nl-BE" dirty="0" smtClean="0">
                <a:latin typeface="Arial" charset="0"/>
              </a:rPr>
              <a:t>.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nl-BE" dirty="0" smtClean="0">
                <a:latin typeface="Arial" charset="0"/>
              </a:rPr>
              <a:t>The </a:t>
            </a:r>
            <a:r>
              <a:rPr lang="en-GB" altLang="nl-BE" dirty="0">
                <a:latin typeface="Arial" charset="0"/>
              </a:rPr>
              <a:t>offer with the highest innovation factor and innovation value </a:t>
            </a:r>
            <a:r>
              <a:rPr lang="en-GB" altLang="nl-BE" dirty="0" smtClean="0">
                <a:latin typeface="Arial" charset="0"/>
              </a:rPr>
              <a:t>got </a:t>
            </a:r>
            <a:r>
              <a:rPr lang="en-GB" altLang="nl-BE" dirty="0">
                <a:latin typeface="Arial" charset="0"/>
              </a:rPr>
              <a:t>the highest score for this component. </a:t>
            </a:r>
            <a:endParaRPr lang="nl-BE" altLang="nl-BE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1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549275"/>
            <a:ext cx="7772400" cy="108108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GB" altLang="nl-BE" dirty="0" smtClean="0">
                <a:solidFill>
                  <a:schemeClr val="bg1"/>
                </a:solidFill>
              </a:rPr>
              <a:t>Result</a:t>
            </a:r>
          </a:p>
        </p:txBody>
      </p:sp>
      <p:pic>
        <p:nvPicPr>
          <p:cNvPr id="10243" name="Content Placeholder 3" descr="FIRED-uP_2xLOWRES_ORANGE_DO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6156129"/>
            <a:ext cx="2381250" cy="590550"/>
          </a:xfrm>
        </p:spPr>
      </p:pic>
      <p:sp>
        <p:nvSpPr>
          <p:cNvPr id="9" name="TextBox 8"/>
          <p:cNvSpPr txBox="1"/>
          <p:nvPr/>
        </p:nvSpPr>
        <p:spPr>
          <a:xfrm>
            <a:off x="3779838" y="6381328"/>
            <a:ext cx="4895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D34817">
                    <a:lumMod val="75000"/>
                  </a:srgbClr>
                </a:solidFill>
                <a:latin typeface="Franklin Gothic Book"/>
                <a:cs typeface="Arial" charset="0"/>
              </a:rPr>
              <a:t>FIRE SERVICES DEVELOP INNOVATIVE PROCUREMENT</a:t>
            </a:r>
          </a:p>
        </p:txBody>
      </p:sp>
      <p:pic>
        <p:nvPicPr>
          <p:cNvPr id="10245" name="Picture 3" descr="FIRED-uP_2xLOWRES_ORANGE_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20713"/>
            <a:ext cx="1744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195736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3" name="Rechthoek 2"/>
          <p:cNvSpPr/>
          <p:nvPr/>
        </p:nvSpPr>
        <p:spPr>
          <a:xfrm>
            <a:off x="1115616" y="2023973"/>
            <a:ext cx="6390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nl-BE" alt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BAFO: </a:t>
            </a:r>
            <a:r>
              <a:rPr lang="nl-BE" alt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supplier</a:t>
            </a:r>
            <a:r>
              <a:rPr lang="nl-BE" alt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nl-BE" alt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Bouwel</a:t>
            </a:r>
            <a:r>
              <a:rPr lang="nl-BE" alt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nl-BE" alt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awarded</a:t>
            </a:r>
            <a:r>
              <a:rPr lang="nl-BE" alt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the contract</a:t>
            </a:r>
            <a:endParaRPr lang="nl-BE" alt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CNG-powered IVECO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truck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innovative crane and modular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containers</a:t>
            </a:r>
            <a:endParaRPr lang="en-GB" alt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:\04_Afdelingen\Logistiek_en_Vlootbeheer\Vlootbeheer\Besluiten\SLS_2014_011_2271__Innovatieve_2delijnsvoertuig_FiredUp\SLS2014011-2271__Oplevering\foto's 29 juni hardware klaar\Kleinere fotos\DSC_8119b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52" y="3210590"/>
            <a:ext cx="4074168" cy="288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36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 descr="FIRED-uP_2xLOWRES_ORANGE_DO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5949950"/>
            <a:ext cx="2381250" cy="590550"/>
          </a:xfrm>
        </p:spPr>
      </p:pic>
      <p:sp>
        <p:nvSpPr>
          <p:cNvPr id="7" name="TextBox 6"/>
          <p:cNvSpPr txBox="1"/>
          <p:nvPr/>
        </p:nvSpPr>
        <p:spPr>
          <a:xfrm>
            <a:off x="971550" y="692150"/>
            <a:ext cx="7632700" cy="153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200" b="1" dirty="0">
                <a:solidFill>
                  <a:prstClr val="black"/>
                </a:solidFill>
                <a:latin typeface="Franklin Gothic Book"/>
                <a:hlinkClick r:id="rId4"/>
              </a:rPr>
              <a:t>www.fired-up.eu</a:t>
            </a:r>
            <a:endParaRPr lang="en-GB" sz="2200" b="1" dirty="0">
              <a:solidFill>
                <a:prstClr val="black"/>
              </a:solidFill>
              <a:latin typeface="Franklin Gothic Book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475" y="6092825"/>
            <a:ext cx="53292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prstClr val="black"/>
                </a:solidFill>
                <a:latin typeface="Franklin Gothic Book"/>
              </a:rPr>
              <a:t>FIRE SERVICES DEVELOP INNOVATIVE PROCUREMENT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255713" y="1773238"/>
            <a:ext cx="6985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dirty="0" smtClean="0">
              <a:solidFill>
                <a:prstClr val="black"/>
              </a:solidFill>
            </a:endParaRPr>
          </a:p>
          <a:p>
            <a:pPr lvl="1" eaLnBrk="1" hangingPunct="1">
              <a:defRPr/>
            </a:pPr>
            <a:r>
              <a:rPr lang="en-GB" dirty="0">
                <a:solidFill>
                  <a:prstClr val="black"/>
                </a:solidFill>
                <a:latin typeface="Franklin Gothic Book"/>
              </a:rPr>
              <a:t>City of </a:t>
            </a:r>
            <a:r>
              <a:rPr lang="en-GB" dirty="0" smtClean="0">
                <a:solidFill>
                  <a:prstClr val="black"/>
                </a:solidFill>
                <a:latin typeface="Franklin Gothic Book"/>
              </a:rPr>
              <a:t>Ghent, Services and Logistics:</a:t>
            </a:r>
          </a:p>
          <a:p>
            <a:pPr lvl="1" eaLnBrk="1" hangingPunct="1">
              <a:defRPr/>
            </a:pPr>
            <a:r>
              <a:rPr lang="en-GB" dirty="0" err="1" smtClean="0">
                <a:solidFill>
                  <a:prstClr val="black"/>
                </a:solidFill>
                <a:latin typeface="Franklin Gothic Book"/>
              </a:rPr>
              <a:t>Botermarkt</a:t>
            </a:r>
            <a:r>
              <a:rPr lang="en-GB" dirty="0" smtClean="0">
                <a:solidFill>
                  <a:prstClr val="black"/>
                </a:solidFill>
                <a:latin typeface="Franklin Gothic Book"/>
              </a:rPr>
              <a:t> 1,</a:t>
            </a:r>
          </a:p>
          <a:p>
            <a:pPr lvl="1" eaLnBrk="1" hangingPunct="1">
              <a:defRPr/>
            </a:pPr>
            <a:r>
              <a:rPr lang="en-GB" dirty="0" smtClean="0">
                <a:solidFill>
                  <a:prstClr val="black"/>
                </a:solidFill>
                <a:latin typeface="Franklin Gothic Book"/>
              </a:rPr>
              <a:t>9000 Ghent, Belgium</a:t>
            </a:r>
          </a:p>
          <a:p>
            <a:pPr lvl="1" eaLnBrk="1" hangingPunct="1">
              <a:defRPr/>
            </a:pPr>
            <a:endParaRPr lang="en-GB" dirty="0">
              <a:solidFill>
                <a:prstClr val="black"/>
              </a:solidFill>
              <a:latin typeface="Franklin Gothic Book"/>
            </a:endParaRPr>
          </a:p>
          <a:p>
            <a:pPr lvl="1" eaLnBrk="1" hangingPunct="1">
              <a:defRPr/>
            </a:pPr>
            <a:r>
              <a:rPr lang="en-GB" dirty="0" smtClean="0">
                <a:solidFill>
                  <a:prstClr val="black"/>
                </a:solidFill>
                <a:latin typeface="Franklin Gothic Book"/>
              </a:rPr>
              <a:t>0032 9 266 53 00</a:t>
            </a:r>
          </a:p>
          <a:p>
            <a:pPr lvl="1" eaLnBrk="1" hangingPunct="1">
              <a:defRPr/>
            </a:pPr>
            <a:endParaRPr lang="en-GB" dirty="0" smtClean="0">
              <a:solidFill>
                <a:prstClr val="black"/>
              </a:solidFill>
              <a:latin typeface="Franklin Gothic Book"/>
            </a:endParaRPr>
          </a:p>
          <a:p>
            <a:pPr lvl="1" eaLnBrk="1" hangingPunct="1">
              <a:defRPr/>
            </a:pPr>
            <a:r>
              <a:rPr lang="nl-BE" dirty="0" err="1" smtClean="0">
                <a:solidFill>
                  <a:srgbClr val="D34817"/>
                </a:solidFill>
                <a:latin typeface="Franklin Gothic Book"/>
                <a:cs typeface="Calibri" pitchFamily="34" charset="0"/>
              </a:rPr>
              <a:t>lies.helsloot@stad.gent</a:t>
            </a:r>
            <a:endParaRPr lang="nl-BE" dirty="0" smtClean="0">
              <a:solidFill>
                <a:srgbClr val="D34817"/>
              </a:solidFill>
              <a:latin typeface="Franklin Gothic Book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nl-BE" dirty="0" err="1" smtClean="0">
                <a:solidFill>
                  <a:srgbClr val="D34817"/>
                </a:solidFill>
                <a:latin typeface="Franklin Gothic Book"/>
                <a:cs typeface="Calibri" pitchFamily="34" charset="0"/>
              </a:rPr>
              <a:t>Johan.hoste@stad.gent</a:t>
            </a:r>
            <a:endParaRPr lang="nl-BE" dirty="0" smtClean="0">
              <a:solidFill>
                <a:srgbClr val="D34817"/>
              </a:solidFill>
              <a:latin typeface="Franklin Gothic Book"/>
              <a:cs typeface="Calibri" pitchFamily="34" charset="0"/>
            </a:endParaRPr>
          </a:p>
          <a:p>
            <a:pPr lvl="1" eaLnBrk="1" hangingPunct="1">
              <a:defRPr/>
            </a:pPr>
            <a:endParaRPr lang="en-GB" dirty="0" smtClean="0">
              <a:solidFill>
                <a:prstClr val="black"/>
              </a:solidFill>
              <a:latin typeface="Franklin Gothic Book"/>
            </a:endParaRPr>
          </a:p>
          <a:p>
            <a:pPr eaLnBrk="1" hangingPunct="1">
              <a:defRPr/>
            </a:pPr>
            <a:endParaRPr lang="en-GB" dirty="0" smtClean="0">
              <a:solidFill>
                <a:prstClr val="black"/>
              </a:solidFill>
            </a:endParaRPr>
          </a:p>
          <a:p>
            <a:pPr algn="ctr" eaLnBrk="1" hangingPunct="1">
              <a:defRPr/>
            </a:pPr>
            <a:r>
              <a:rPr lang="nl-BE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9462" name="Title 1"/>
          <p:cNvSpPr>
            <a:spLocks noGrp="1"/>
          </p:cNvSpPr>
          <p:nvPr>
            <p:ph type="title"/>
          </p:nvPr>
        </p:nvSpPr>
        <p:spPr>
          <a:xfrm>
            <a:off x="866775" y="549275"/>
            <a:ext cx="7772400" cy="108108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GB" altLang="nl-BE" smtClean="0">
                <a:solidFill>
                  <a:schemeClr val="bg1"/>
                </a:solidFill>
              </a:rPr>
              <a:t>Contact</a:t>
            </a:r>
          </a:p>
        </p:txBody>
      </p:sp>
      <p:pic>
        <p:nvPicPr>
          <p:cNvPr id="19463" name="Picture 3" descr="FIRED-uP_2xLOWRES_ORANGE_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20713"/>
            <a:ext cx="1744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5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549275"/>
            <a:ext cx="7772400" cy="108108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GB" altLang="nl-BE" dirty="0" smtClean="0">
                <a:solidFill>
                  <a:schemeClr val="bg1"/>
                </a:solidFill>
              </a:rPr>
              <a:t>Problem statement</a:t>
            </a:r>
          </a:p>
        </p:txBody>
      </p:sp>
      <p:pic>
        <p:nvPicPr>
          <p:cNvPr id="10243" name="Content Placeholder 3" descr="FIRED-uP_2xLOWRES_ORANGE_DO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5949950"/>
            <a:ext cx="2381250" cy="590550"/>
          </a:xfrm>
        </p:spPr>
      </p:pic>
      <p:sp>
        <p:nvSpPr>
          <p:cNvPr id="9" name="TextBox 8"/>
          <p:cNvSpPr txBox="1"/>
          <p:nvPr/>
        </p:nvSpPr>
        <p:spPr>
          <a:xfrm>
            <a:off x="3779838" y="6092825"/>
            <a:ext cx="4895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D34817">
                    <a:lumMod val="75000"/>
                  </a:srgbClr>
                </a:solidFill>
                <a:latin typeface="Franklin Gothic Book"/>
                <a:cs typeface="Arial" charset="0"/>
              </a:rPr>
              <a:t>FIRE SERVICES DEVELOP INNOVATIVE PROCUREMENT</a:t>
            </a:r>
          </a:p>
        </p:txBody>
      </p:sp>
      <p:pic>
        <p:nvPicPr>
          <p:cNvPr id="10245" name="Picture 3" descr="FIRED-uP_2xLOWRES_ORANGE_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20713"/>
            <a:ext cx="1744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semplea\AppData\Local\Microsoft\Windows\Temporary Internet Files\Content.IE5\RAU4R2IY\MC90031942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916113"/>
            <a:ext cx="114935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11"/>
          <p:cNvSpPr txBox="1">
            <a:spLocks noChangeArrowheads="1"/>
          </p:cNvSpPr>
          <p:nvPr/>
        </p:nvSpPr>
        <p:spPr bwMode="auto">
          <a:xfrm>
            <a:off x="5021263" y="2027238"/>
            <a:ext cx="402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4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Innovative multifunctional second line vehicle </a:t>
            </a:r>
            <a:br>
              <a:rPr lang="nl-BE" altLang="nl-BE" sz="14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nl-BE" altLang="nl-BE" sz="14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with low environmental impact </a:t>
            </a:r>
          </a:p>
        </p:txBody>
      </p:sp>
      <p:cxnSp>
        <p:nvCxnSpPr>
          <p:cNvPr id="10" name="Rechte verbindingslijn met pijl 9"/>
          <p:cNvCxnSpPr/>
          <p:nvPr/>
        </p:nvCxnSpPr>
        <p:spPr>
          <a:xfrm>
            <a:off x="4500563" y="3943350"/>
            <a:ext cx="520700" cy="0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20"/>
          <p:cNvSpPr txBox="1">
            <a:spLocks noChangeArrowheads="1"/>
          </p:cNvSpPr>
          <p:nvPr/>
        </p:nvSpPr>
        <p:spPr bwMode="auto">
          <a:xfrm>
            <a:off x="3203575" y="5599113"/>
            <a:ext cx="14081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200" b="1">
                <a:solidFill>
                  <a:srgbClr val="C00000"/>
                </a:solidFill>
                <a:latin typeface="Arial" charset="0"/>
              </a:rPr>
              <a:t>…</a:t>
            </a:r>
          </a:p>
        </p:txBody>
      </p:sp>
      <p:sp>
        <p:nvSpPr>
          <p:cNvPr id="12" name="Tekstvak 1"/>
          <p:cNvSpPr txBox="1">
            <a:spLocks noChangeArrowheads="1"/>
          </p:cNvSpPr>
          <p:nvPr/>
        </p:nvSpPr>
        <p:spPr bwMode="auto">
          <a:xfrm>
            <a:off x="539750" y="2846388"/>
            <a:ext cx="1871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en-US" sz="14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Flooding material </a:t>
            </a:r>
            <a:endParaRPr lang="en-GB" altLang="en-US" sz="14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" descr="C:\Users\semplea\AppData\Local\Microsoft\Windows\Temporary Internet Files\Content.IE5\RAU4R2IY\MC90031942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1965325"/>
            <a:ext cx="11493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vak 20"/>
          <p:cNvSpPr txBox="1">
            <a:spLocks noChangeArrowheads="1"/>
          </p:cNvSpPr>
          <p:nvPr/>
        </p:nvSpPr>
        <p:spPr bwMode="auto">
          <a:xfrm>
            <a:off x="2339975" y="2854325"/>
            <a:ext cx="1871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en-US" sz="14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Diving team</a:t>
            </a:r>
            <a:endParaRPr lang="en-GB" altLang="en-US" sz="14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2" descr="C:\Users\semplea\AppData\Local\Microsoft\Windows\Temporary Internet Files\Content.IE5\RAU4R2IY\MC90031942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1363"/>
            <a:ext cx="114935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semplea\AppData\Local\Microsoft\Windows\Temporary Internet Files\Content.IE5\RAU4R2IY\MC90031942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84538"/>
            <a:ext cx="11493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semplea\AppData\Local\Microsoft\Windows\Temporary Internet Files\Content.IE5\RAU4R2IY\MC90031942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52963"/>
            <a:ext cx="11493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vak 24"/>
          <p:cNvSpPr txBox="1">
            <a:spLocks noChangeArrowheads="1"/>
          </p:cNvSpPr>
          <p:nvPr/>
        </p:nvSpPr>
        <p:spPr bwMode="auto">
          <a:xfrm>
            <a:off x="539750" y="4221163"/>
            <a:ext cx="1871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en-US" sz="14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Chemical gas suits</a:t>
            </a:r>
            <a:endParaRPr lang="en-GB" altLang="en-US" sz="14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kstvak 25"/>
          <p:cNvSpPr txBox="1">
            <a:spLocks noChangeArrowheads="1"/>
          </p:cNvSpPr>
          <p:nvPr/>
        </p:nvSpPr>
        <p:spPr bwMode="auto">
          <a:xfrm>
            <a:off x="539750" y="5589588"/>
            <a:ext cx="1871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en-US" sz="14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Rescue</a:t>
            </a:r>
            <a:r>
              <a:rPr lang="nl-BE" altLang="en-US" sz="1400">
                <a:solidFill>
                  <a:srgbClr val="D34817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BE" altLang="en-US" sz="14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material</a:t>
            </a:r>
            <a:r>
              <a:rPr lang="nl-BE" altLang="en-US" sz="1400">
                <a:solidFill>
                  <a:srgbClr val="D34817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altLang="en-US" sz="1400">
              <a:solidFill>
                <a:srgbClr val="D34817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2" descr="C:\Users\semplea\AppData\Local\Microsoft\Windows\Temporary Internet Files\Content.IE5\RAU4R2IY\MC90031942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4652963"/>
            <a:ext cx="11477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kstvak 27"/>
          <p:cNvSpPr txBox="1">
            <a:spLocks noChangeArrowheads="1"/>
          </p:cNvSpPr>
          <p:nvPr/>
        </p:nvSpPr>
        <p:spPr bwMode="auto">
          <a:xfrm>
            <a:off x="2339975" y="4221163"/>
            <a:ext cx="1871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en-US" sz="14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Signalization </a:t>
            </a:r>
            <a:endParaRPr lang="en-GB" altLang="en-US" sz="14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kstvak 29"/>
          <p:cNvSpPr txBox="1">
            <a:spLocks noChangeArrowheads="1"/>
          </p:cNvSpPr>
          <p:nvPr/>
        </p:nvSpPr>
        <p:spPr bwMode="auto">
          <a:xfrm>
            <a:off x="2339975" y="5589588"/>
            <a:ext cx="1871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en-US" sz="14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Fuel transport </a:t>
            </a:r>
            <a:endParaRPr lang="en-GB" altLang="en-US" sz="14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hteraccolade 22"/>
          <p:cNvSpPr/>
          <p:nvPr/>
        </p:nvSpPr>
        <p:spPr>
          <a:xfrm>
            <a:off x="4051300" y="1989138"/>
            <a:ext cx="304800" cy="390842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b="1" dirty="0">
              <a:solidFill>
                <a:prstClr val="black"/>
              </a:solidFill>
            </a:endParaRPr>
          </a:p>
        </p:txBody>
      </p:sp>
      <p:pic>
        <p:nvPicPr>
          <p:cNvPr id="24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2836863"/>
            <a:ext cx="3706813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9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549275"/>
            <a:ext cx="7772400" cy="108108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GB" altLang="nl-BE" dirty="0" smtClean="0">
                <a:solidFill>
                  <a:schemeClr val="bg1"/>
                </a:solidFill>
              </a:rPr>
              <a:t>Methodical approach</a:t>
            </a:r>
          </a:p>
        </p:txBody>
      </p:sp>
      <p:pic>
        <p:nvPicPr>
          <p:cNvPr id="10243" name="Content Placeholder 3" descr="FIRED-uP_2xLOWRES_ORANGE_DO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5949950"/>
            <a:ext cx="2381250" cy="590550"/>
          </a:xfrm>
        </p:spPr>
      </p:pic>
      <p:sp>
        <p:nvSpPr>
          <p:cNvPr id="9" name="TextBox 8"/>
          <p:cNvSpPr txBox="1"/>
          <p:nvPr/>
        </p:nvSpPr>
        <p:spPr>
          <a:xfrm>
            <a:off x="3779838" y="6092825"/>
            <a:ext cx="4895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D34817">
                    <a:lumMod val="75000"/>
                  </a:srgbClr>
                </a:solidFill>
                <a:latin typeface="Franklin Gothic Book"/>
                <a:cs typeface="Arial" charset="0"/>
              </a:rPr>
              <a:t>FIRE SERVICES DEVELOP INNOVATIVE PROCUREMENT</a:t>
            </a:r>
          </a:p>
        </p:txBody>
      </p:sp>
      <p:pic>
        <p:nvPicPr>
          <p:cNvPr id="10245" name="Picture 3" descr="FIRED-uP_2xLOWRES_ORANGE_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20713"/>
            <a:ext cx="1744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hthoek 4"/>
          <p:cNvSpPr>
            <a:spLocks noChangeArrowheads="1"/>
          </p:cNvSpPr>
          <p:nvPr/>
        </p:nvSpPr>
        <p:spPr bwMode="auto">
          <a:xfrm>
            <a:off x="955334" y="3573016"/>
            <a:ext cx="357662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l-BE" altLang="nl-BE" dirty="0" err="1" smtClean="0">
                <a:solidFill>
                  <a:prstClr val="black"/>
                </a:solidFill>
              </a:rPr>
              <a:t>Needs</a:t>
            </a:r>
            <a:r>
              <a:rPr lang="nl-BE" altLang="nl-BE" dirty="0" smtClean="0">
                <a:solidFill>
                  <a:prstClr val="black"/>
                </a:solidFill>
              </a:rPr>
              <a:t> assessment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l-BE" altLang="nl-BE" dirty="0" smtClean="0">
                <a:solidFill>
                  <a:prstClr val="black"/>
                </a:solidFill>
              </a:rPr>
              <a:t>Market </a:t>
            </a:r>
            <a:r>
              <a:rPr lang="nl-BE" altLang="nl-BE" dirty="0" err="1" smtClean="0">
                <a:solidFill>
                  <a:prstClr val="black"/>
                </a:solidFill>
              </a:rPr>
              <a:t>consultation</a:t>
            </a:r>
            <a:endParaRPr lang="nl-BE" altLang="nl-BE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l-BE" altLang="nl-BE" dirty="0" err="1" smtClean="0">
                <a:solidFill>
                  <a:prstClr val="black"/>
                </a:solidFill>
              </a:rPr>
              <a:t>Choice</a:t>
            </a:r>
            <a:r>
              <a:rPr lang="nl-BE" altLang="nl-BE" dirty="0" smtClean="0">
                <a:solidFill>
                  <a:prstClr val="black"/>
                </a:solidFill>
              </a:rPr>
              <a:t> of </a:t>
            </a:r>
            <a:r>
              <a:rPr lang="nl-BE" altLang="nl-BE" dirty="0" err="1" smtClean="0">
                <a:solidFill>
                  <a:prstClr val="black"/>
                </a:solidFill>
              </a:rPr>
              <a:t>tendering</a:t>
            </a:r>
            <a:r>
              <a:rPr lang="nl-BE" altLang="nl-BE" dirty="0" smtClean="0">
                <a:solidFill>
                  <a:prstClr val="black"/>
                </a:solidFill>
              </a:rPr>
              <a:t> procedure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l-BE" altLang="nl-BE" dirty="0" err="1" smtClean="0">
                <a:solidFill>
                  <a:prstClr val="black"/>
                </a:solidFill>
              </a:rPr>
              <a:t>Writing</a:t>
            </a:r>
            <a:r>
              <a:rPr lang="nl-BE" altLang="nl-BE" dirty="0" smtClean="0">
                <a:solidFill>
                  <a:prstClr val="black"/>
                </a:solidFill>
              </a:rPr>
              <a:t> tender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l-BE" altLang="nl-BE" dirty="0" err="1" smtClean="0">
                <a:solidFill>
                  <a:prstClr val="black"/>
                </a:solidFill>
              </a:rPr>
              <a:t>Awarding</a:t>
            </a:r>
            <a:r>
              <a:rPr lang="nl-BE" altLang="nl-BE" dirty="0" smtClean="0">
                <a:solidFill>
                  <a:prstClr val="black"/>
                </a:solidFill>
              </a:rPr>
              <a:t> of contract</a:t>
            </a:r>
            <a:endParaRPr lang="nl-BE" altLang="nl-BE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l-BE" altLang="nl-BE" b="1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l-BE" altLang="nl-BE" b="1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GB" altLang="nl-BE" dirty="0">
              <a:solidFill>
                <a:prstClr val="black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43608" y="213285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City of </a:t>
            </a:r>
            <a:r>
              <a:rPr 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Ghent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longtime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partner </a:t>
            </a:r>
            <a:r>
              <a:rPr 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Ghent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Fire Brigade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549275"/>
            <a:ext cx="7772400" cy="108108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GB" altLang="nl-BE" dirty="0" smtClean="0">
                <a:solidFill>
                  <a:schemeClr val="bg1"/>
                </a:solidFill>
              </a:rPr>
              <a:t>Methodical approach</a:t>
            </a:r>
          </a:p>
        </p:txBody>
      </p:sp>
      <p:pic>
        <p:nvPicPr>
          <p:cNvPr id="10243" name="Content Placeholder 3" descr="FIRED-uP_2xLOWRES_ORANGE_DO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5949950"/>
            <a:ext cx="2381250" cy="590550"/>
          </a:xfrm>
        </p:spPr>
      </p:pic>
      <p:sp>
        <p:nvSpPr>
          <p:cNvPr id="9" name="TextBox 8"/>
          <p:cNvSpPr txBox="1"/>
          <p:nvPr/>
        </p:nvSpPr>
        <p:spPr>
          <a:xfrm>
            <a:off x="3779838" y="6092825"/>
            <a:ext cx="4895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D34817">
                    <a:lumMod val="75000"/>
                  </a:srgbClr>
                </a:solidFill>
                <a:latin typeface="Franklin Gothic Book"/>
                <a:cs typeface="Arial" charset="0"/>
              </a:rPr>
              <a:t>FIRE SERVICES DEVELOP INNOVATIVE PROCUREMENT</a:t>
            </a:r>
          </a:p>
        </p:txBody>
      </p:sp>
      <p:pic>
        <p:nvPicPr>
          <p:cNvPr id="10245" name="Picture 3" descr="FIRED-uP_2xLOWRES_ORANGE_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20713"/>
            <a:ext cx="1744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835794" y="2588576"/>
            <a:ext cx="7696646" cy="292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6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549275"/>
            <a:ext cx="7772400" cy="108108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GB" altLang="nl-BE" dirty="0" smtClean="0">
                <a:solidFill>
                  <a:schemeClr val="bg1"/>
                </a:solidFill>
              </a:rPr>
              <a:t>Needs assessment</a:t>
            </a:r>
          </a:p>
        </p:txBody>
      </p:sp>
      <p:pic>
        <p:nvPicPr>
          <p:cNvPr id="10243" name="Content Placeholder 3" descr="FIRED-uP_2xLOWRES_ORANGE_DO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5949950"/>
            <a:ext cx="2381250" cy="590550"/>
          </a:xfrm>
        </p:spPr>
      </p:pic>
      <p:sp>
        <p:nvSpPr>
          <p:cNvPr id="9" name="TextBox 8"/>
          <p:cNvSpPr txBox="1"/>
          <p:nvPr/>
        </p:nvSpPr>
        <p:spPr>
          <a:xfrm>
            <a:off x="3779838" y="6092825"/>
            <a:ext cx="4895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D34817">
                    <a:lumMod val="75000"/>
                  </a:srgbClr>
                </a:solidFill>
                <a:latin typeface="Franklin Gothic Book"/>
                <a:cs typeface="Arial" charset="0"/>
              </a:rPr>
              <a:t>FIRE SERVICES DEVELOP INNOVATIVE PROCUREMENT</a:t>
            </a:r>
          </a:p>
        </p:txBody>
      </p:sp>
      <p:pic>
        <p:nvPicPr>
          <p:cNvPr id="10245" name="Picture 3" descr="FIRED-uP_2xLOWRES_ORANGE_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20713"/>
            <a:ext cx="1744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hthoek 4"/>
          <p:cNvSpPr>
            <a:spLocks noChangeArrowheads="1"/>
          </p:cNvSpPr>
          <p:nvPr/>
        </p:nvSpPr>
        <p:spPr bwMode="auto">
          <a:xfrm>
            <a:off x="949236" y="1609788"/>
            <a:ext cx="771563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i="1" u="sng" dirty="0" smtClean="0"/>
              <a:t>WHAT?</a:t>
            </a:r>
          </a:p>
          <a:p>
            <a:r>
              <a:rPr lang="en-US" dirty="0" smtClean="0"/>
              <a:t>moderated </a:t>
            </a:r>
            <a:r>
              <a:rPr lang="en-US" dirty="0"/>
              <a:t>workshop to brainstorm on use-cases with </a:t>
            </a:r>
            <a:r>
              <a:rPr lang="en-US" dirty="0" smtClean="0"/>
              <a:t>end-users</a:t>
            </a:r>
          </a:p>
          <a:p>
            <a:r>
              <a:rPr lang="en-US" b="1" i="1" u="sng" dirty="0" smtClean="0"/>
              <a:t>WHO?</a:t>
            </a:r>
            <a:endParaRPr lang="nl-BE" b="1" i="1" u="sng" dirty="0"/>
          </a:p>
          <a:p>
            <a:pPr lvl="0"/>
            <a:r>
              <a:rPr lang="en-US" dirty="0" smtClean="0"/>
              <a:t>- who </a:t>
            </a:r>
            <a:r>
              <a:rPr lang="en-US" dirty="0"/>
              <a:t>will use the 2nd line firefighting vehicles: courier, driver</a:t>
            </a:r>
            <a:endParaRPr lang="nl-BE" dirty="0"/>
          </a:p>
          <a:p>
            <a:pPr lvl="0"/>
            <a:r>
              <a:rPr lang="en-US" dirty="0" smtClean="0"/>
              <a:t>- who </a:t>
            </a:r>
            <a:r>
              <a:rPr lang="en-US" dirty="0"/>
              <a:t>will be impacted indirectly: department management, policymaker</a:t>
            </a:r>
            <a:endParaRPr lang="nl-BE" dirty="0"/>
          </a:p>
          <a:p>
            <a:r>
              <a:rPr lang="nl-BE" b="1" i="1" u="sng" dirty="0" smtClean="0"/>
              <a:t>SUBJECT OF DISCUSSION?</a:t>
            </a:r>
            <a:endParaRPr lang="nl-BE" b="1" i="1" u="sng" dirty="0"/>
          </a:p>
          <a:p>
            <a:r>
              <a:rPr lang="en-US" dirty="0"/>
              <a:t>A prioritized list of detailed use-cases related to 2</a:t>
            </a:r>
            <a:r>
              <a:rPr lang="en-US" baseline="30000" dirty="0"/>
              <a:t>nd</a:t>
            </a:r>
            <a:r>
              <a:rPr lang="en-US" dirty="0"/>
              <a:t> line firefighting vehicles, clearly expressing today’s unanswered needs and envisaged added value, from the perspective of the Fire </a:t>
            </a:r>
            <a:r>
              <a:rPr lang="en-US" dirty="0" smtClean="0"/>
              <a:t>Brigades:</a:t>
            </a:r>
            <a:endParaRPr lang="nl-BE" dirty="0"/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l-BE" altLang="nl-BE" sz="1600" dirty="0" smtClean="0">
                <a:solidFill>
                  <a:prstClr val="black"/>
                </a:solidFill>
              </a:rPr>
              <a:t>Chassis WOW: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l-BE" altLang="nl-BE" sz="1600" dirty="0" smtClean="0">
                <a:solidFill>
                  <a:prstClr val="black"/>
                </a:solidFill>
              </a:rPr>
              <a:t>Easy </a:t>
            </a:r>
            <a:r>
              <a:rPr lang="nl-BE" altLang="nl-BE" sz="1600" dirty="0" err="1" smtClean="0">
                <a:solidFill>
                  <a:prstClr val="black"/>
                </a:solidFill>
              </a:rPr>
              <a:t>to</a:t>
            </a:r>
            <a:r>
              <a:rPr lang="nl-BE" altLang="nl-BE" sz="1600" dirty="0" smtClean="0">
                <a:solidFill>
                  <a:prstClr val="black"/>
                </a:solidFill>
              </a:rPr>
              <a:t> </a:t>
            </a:r>
            <a:r>
              <a:rPr lang="nl-BE" altLang="nl-BE" sz="1600" dirty="0" err="1" smtClean="0">
                <a:solidFill>
                  <a:prstClr val="black"/>
                </a:solidFill>
              </a:rPr>
              <a:t>use</a:t>
            </a:r>
            <a:r>
              <a:rPr lang="nl-BE" altLang="nl-BE" sz="1600" dirty="0" smtClean="0">
                <a:solidFill>
                  <a:prstClr val="black"/>
                </a:solidFill>
              </a:rPr>
              <a:t> </a:t>
            </a:r>
            <a:r>
              <a:rPr lang="nl-BE" altLang="nl-BE" sz="1600" dirty="0" err="1" smtClean="0">
                <a:solidFill>
                  <a:prstClr val="black"/>
                </a:solidFill>
              </a:rPr>
              <a:t>with</a:t>
            </a:r>
            <a:r>
              <a:rPr lang="nl-BE" altLang="nl-BE" sz="1600" dirty="0" smtClean="0">
                <a:solidFill>
                  <a:prstClr val="black"/>
                </a:solidFill>
              </a:rPr>
              <a:t> </a:t>
            </a:r>
            <a:r>
              <a:rPr lang="nl-BE" altLang="nl-BE" sz="1600" dirty="0" err="1" smtClean="0">
                <a:solidFill>
                  <a:prstClr val="black"/>
                </a:solidFill>
              </a:rPr>
              <a:t>intuitive</a:t>
            </a:r>
            <a:r>
              <a:rPr lang="nl-BE" altLang="nl-BE" sz="1600" dirty="0" smtClean="0">
                <a:solidFill>
                  <a:prstClr val="black"/>
                </a:solidFill>
              </a:rPr>
              <a:t> control system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l-BE" altLang="nl-BE" sz="1600" dirty="0" err="1" smtClean="0">
                <a:solidFill>
                  <a:prstClr val="black"/>
                </a:solidFill>
              </a:rPr>
              <a:t>sustainability</a:t>
            </a:r>
            <a:endParaRPr lang="nl-BE" altLang="nl-BE" sz="1600" dirty="0" smtClean="0">
              <a:solidFill>
                <a:prstClr val="black"/>
              </a:solidFill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l-BE" altLang="nl-BE" sz="1600" dirty="0" smtClean="0">
                <a:solidFill>
                  <a:prstClr val="black"/>
                </a:solidFill>
              </a:rPr>
              <a:t>Built-up body WOW: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l-BE" altLang="nl-BE" sz="1600" dirty="0" err="1" smtClean="0">
                <a:solidFill>
                  <a:prstClr val="black"/>
                </a:solidFill>
              </a:rPr>
              <a:t>Polyvalence</a:t>
            </a:r>
            <a:r>
              <a:rPr lang="nl-BE" altLang="nl-BE" sz="1600" dirty="0" smtClean="0">
                <a:solidFill>
                  <a:prstClr val="black"/>
                </a:solidFill>
              </a:rPr>
              <a:t> – </a:t>
            </a:r>
            <a:r>
              <a:rPr lang="nl-BE" altLang="nl-BE" sz="1600" dirty="0" err="1" smtClean="0">
                <a:solidFill>
                  <a:prstClr val="black"/>
                </a:solidFill>
              </a:rPr>
              <a:t>mixing</a:t>
            </a:r>
            <a:r>
              <a:rPr lang="nl-BE" altLang="nl-BE" sz="1600" dirty="0" smtClean="0">
                <a:solidFill>
                  <a:prstClr val="black"/>
                </a:solidFill>
              </a:rPr>
              <a:t> loads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l-BE" altLang="nl-BE" sz="1600" dirty="0" smtClean="0">
                <a:solidFill>
                  <a:prstClr val="black"/>
                </a:solidFill>
              </a:rPr>
              <a:t>Easy </a:t>
            </a:r>
            <a:r>
              <a:rPr lang="nl-BE" altLang="nl-BE" sz="1600" dirty="0" err="1" smtClean="0">
                <a:solidFill>
                  <a:prstClr val="black"/>
                </a:solidFill>
              </a:rPr>
              <a:t>to</a:t>
            </a:r>
            <a:r>
              <a:rPr lang="nl-BE" altLang="nl-BE" sz="1600" dirty="0" smtClean="0">
                <a:solidFill>
                  <a:prstClr val="black"/>
                </a:solidFill>
              </a:rPr>
              <a:t> </a:t>
            </a:r>
            <a:r>
              <a:rPr lang="nl-BE" altLang="nl-BE" sz="1600" dirty="0" err="1" smtClean="0">
                <a:solidFill>
                  <a:prstClr val="black"/>
                </a:solidFill>
              </a:rPr>
              <a:t>operate</a:t>
            </a:r>
            <a:r>
              <a:rPr lang="nl-BE" altLang="nl-BE" sz="1600" dirty="0" smtClean="0">
                <a:solidFill>
                  <a:prstClr val="black"/>
                </a:solidFill>
              </a:rPr>
              <a:t> (</a:t>
            </a:r>
            <a:r>
              <a:rPr lang="nl-BE" altLang="nl-BE" sz="1600" dirty="0" err="1" smtClean="0">
                <a:solidFill>
                  <a:prstClr val="black"/>
                </a:solidFill>
              </a:rPr>
              <a:t>crane</a:t>
            </a:r>
            <a:r>
              <a:rPr lang="nl-BE" altLang="nl-BE" sz="1600" dirty="0" smtClean="0">
                <a:solidFill>
                  <a:prstClr val="black"/>
                </a:solidFill>
              </a:rPr>
              <a:t>, </a:t>
            </a:r>
            <a:r>
              <a:rPr lang="nl-BE" altLang="nl-BE" sz="1600" dirty="0" err="1" smtClean="0">
                <a:solidFill>
                  <a:prstClr val="black"/>
                </a:solidFill>
              </a:rPr>
              <a:t>hook</a:t>
            </a:r>
            <a:r>
              <a:rPr lang="nl-BE" altLang="nl-BE" sz="1600" dirty="0" smtClean="0">
                <a:solidFill>
                  <a:prstClr val="black"/>
                </a:solidFill>
              </a:rPr>
              <a:t>-lift, or </a:t>
            </a:r>
            <a:r>
              <a:rPr lang="nl-BE" altLang="nl-BE" sz="1600" dirty="0" err="1" smtClean="0">
                <a:solidFill>
                  <a:prstClr val="black"/>
                </a:solidFill>
              </a:rPr>
              <a:t>other</a:t>
            </a:r>
            <a:r>
              <a:rPr lang="nl-BE" altLang="nl-BE" sz="1600" dirty="0" smtClean="0">
                <a:solidFill>
                  <a:prstClr val="black"/>
                </a:solidFill>
              </a:rPr>
              <a:t> </a:t>
            </a:r>
            <a:r>
              <a:rPr lang="nl-BE" altLang="nl-BE" sz="1600" dirty="0" err="1" smtClean="0">
                <a:solidFill>
                  <a:prstClr val="black"/>
                </a:solidFill>
              </a:rPr>
              <a:t>alternative</a:t>
            </a:r>
            <a:r>
              <a:rPr lang="nl-BE" altLang="nl-BE" sz="1600" dirty="0" smtClean="0">
                <a:solidFill>
                  <a:prstClr val="black"/>
                </a:solidFill>
              </a:rPr>
              <a:t>)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l-BE" altLang="nl-BE" sz="1600" dirty="0" smtClean="0">
                <a:solidFill>
                  <a:prstClr val="black"/>
                </a:solidFill>
              </a:rPr>
              <a:t>Software WOW: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l-BE" altLang="nl-BE" sz="1600" dirty="0" smtClean="0">
                <a:solidFill>
                  <a:prstClr val="black"/>
                </a:solidFill>
              </a:rPr>
              <a:t>Route </a:t>
            </a:r>
            <a:r>
              <a:rPr lang="nl-BE" altLang="nl-BE" sz="1600" dirty="0" err="1" smtClean="0">
                <a:solidFill>
                  <a:prstClr val="black"/>
                </a:solidFill>
              </a:rPr>
              <a:t>optimization</a:t>
            </a:r>
            <a:r>
              <a:rPr lang="nl-BE" altLang="nl-BE" sz="1600" dirty="0" smtClean="0">
                <a:solidFill>
                  <a:prstClr val="black"/>
                </a:solidFill>
              </a:rPr>
              <a:t> </a:t>
            </a:r>
            <a:r>
              <a:rPr lang="nl-BE" altLang="nl-BE" sz="1600" dirty="0" err="1" smtClean="0">
                <a:solidFill>
                  <a:prstClr val="black"/>
                </a:solidFill>
              </a:rPr>
              <a:t>and</a:t>
            </a:r>
            <a:r>
              <a:rPr lang="nl-BE" altLang="nl-BE" sz="1600" dirty="0" smtClean="0">
                <a:solidFill>
                  <a:prstClr val="black"/>
                </a:solidFill>
              </a:rPr>
              <a:t> </a:t>
            </a:r>
            <a:r>
              <a:rPr lang="nl-BE" altLang="nl-BE" sz="1600" dirty="0" err="1" smtClean="0">
                <a:solidFill>
                  <a:prstClr val="black"/>
                </a:solidFill>
              </a:rPr>
              <a:t>automated</a:t>
            </a:r>
            <a:r>
              <a:rPr lang="nl-BE" altLang="nl-BE" sz="1600" dirty="0" smtClean="0">
                <a:solidFill>
                  <a:prstClr val="black"/>
                </a:solidFill>
              </a:rPr>
              <a:t> order </a:t>
            </a:r>
            <a:r>
              <a:rPr lang="nl-BE" altLang="nl-BE" sz="1600" dirty="0" err="1" smtClean="0">
                <a:solidFill>
                  <a:prstClr val="black"/>
                </a:solidFill>
              </a:rPr>
              <a:t>picking</a:t>
            </a:r>
            <a:r>
              <a:rPr lang="nl-BE" altLang="nl-BE" sz="1600" dirty="0" smtClean="0">
                <a:solidFill>
                  <a:prstClr val="black"/>
                </a:solidFill>
              </a:rPr>
              <a:t> </a:t>
            </a:r>
            <a:r>
              <a:rPr lang="nl-BE" altLang="nl-BE" sz="1600" dirty="0" err="1" smtClean="0">
                <a:solidFill>
                  <a:prstClr val="black"/>
                </a:solidFill>
              </a:rPr>
              <a:t>lists</a:t>
            </a:r>
            <a:endParaRPr lang="nl-BE" altLang="nl-BE" sz="16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GB" alt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9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549275"/>
            <a:ext cx="7772400" cy="108108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GB" altLang="nl-BE" dirty="0" smtClean="0">
                <a:solidFill>
                  <a:schemeClr val="bg1"/>
                </a:solidFill>
              </a:rPr>
              <a:t>Needs assessment</a:t>
            </a:r>
          </a:p>
        </p:txBody>
      </p:sp>
      <p:pic>
        <p:nvPicPr>
          <p:cNvPr id="10243" name="Content Placeholder 3" descr="FIRED-uP_2xLOWRES_ORANGE_DO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5949950"/>
            <a:ext cx="2381250" cy="590550"/>
          </a:xfrm>
        </p:spPr>
      </p:pic>
      <p:sp>
        <p:nvSpPr>
          <p:cNvPr id="9" name="TextBox 8"/>
          <p:cNvSpPr txBox="1"/>
          <p:nvPr/>
        </p:nvSpPr>
        <p:spPr>
          <a:xfrm>
            <a:off x="3779838" y="6092825"/>
            <a:ext cx="4895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D34817">
                    <a:lumMod val="75000"/>
                  </a:srgbClr>
                </a:solidFill>
                <a:latin typeface="Franklin Gothic Book"/>
                <a:cs typeface="Arial" charset="0"/>
              </a:rPr>
              <a:t>FIRE SERVICES DEVELOP INNOVATIVE PROCUREMENT</a:t>
            </a:r>
          </a:p>
        </p:txBody>
      </p:sp>
      <p:pic>
        <p:nvPicPr>
          <p:cNvPr id="10245" name="Picture 3" descr="FIRED-uP_2xLOWRES_ORANGE_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20713"/>
            <a:ext cx="1744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hthoek 4"/>
          <p:cNvSpPr>
            <a:spLocks noChangeArrowheads="1"/>
          </p:cNvSpPr>
          <p:nvPr/>
        </p:nvSpPr>
        <p:spPr bwMode="auto">
          <a:xfrm>
            <a:off x="971550" y="1989138"/>
            <a:ext cx="70568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l-BE" altLang="nl-BE" b="1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l-BE" altLang="nl-BE" b="1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GB" altLang="nl-BE" dirty="0">
              <a:solidFill>
                <a:prstClr val="black"/>
              </a:solidFill>
            </a:endParaRPr>
          </a:p>
        </p:txBody>
      </p:sp>
      <p:pic>
        <p:nvPicPr>
          <p:cNvPr id="8" name="Afbeelding 7" descr="T:\07_Projecten\03_Projecten_S&amp;L\Vlootbeheer\FIRED-UP\Communicatie Fired-uP\Fotomateriaal\Foto's FIRED-uP project\behoefteanalyse\P1020633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979875"/>
            <a:ext cx="6768752" cy="37441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0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549275"/>
            <a:ext cx="7772400" cy="108108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GB" altLang="nl-BE" dirty="0" smtClean="0">
                <a:solidFill>
                  <a:schemeClr val="bg1"/>
                </a:solidFill>
              </a:rPr>
              <a:t>Needs assessment</a:t>
            </a:r>
          </a:p>
        </p:txBody>
      </p:sp>
      <p:pic>
        <p:nvPicPr>
          <p:cNvPr id="10243" name="Content Placeholder 3" descr="FIRED-uP_2xLOWRES_ORANGE_DO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5949950"/>
            <a:ext cx="2381250" cy="590550"/>
          </a:xfrm>
        </p:spPr>
      </p:pic>
      <p:sp>
        <p:nvSpPr>
          <p:cNvPr id="9" name="TextBox 8"/>
          <p:cNvSpPr txBox="1"/>
          <p:nvPr/>
        </p:nvSpPr>
        <p:spPr>
          <a:xfrm>
            <a:off x="3779838" y="6092825"/>
            <a:ext cx="4895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D34817">
                    <a:lumMod val="75000"/>
                  </a:srgbClr>
                </a:solidFill>
                <a:latin typeface="Franklin Gothic Book"/>
                <a:cs typeface="Arial" charset="0"/>
              </a:rPr>
              <a:t>FIRE SERVICES DEVELOP INNOVATIVE PROCUREMENT</a:t>
            </a:r>
          </a:p>
        </p:txBody>
      </p:sp>
      <p:pic>
        <p:nvPicPr>
          <p:cNvPr id="10245" name="Picture 3" descr="FIRED-uP_2xLOWRES_ORANGE_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20713"/>
            <a:ext cx="1744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hthoek 4"/>
          <p:cNvSpPr>
            <a:spLocks noChangeArrowheads="1"/>
          </p:cNvSpPr>
          <p:nvPr/>
        </p:nvSpPr>
        <p:spPr bwMode="auto">
          <a:xfrm>
            <a:off x="971550" y="1989138"/>
            <a:ext cx="70568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l-BE" altLang="nl-BE" b="1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l-BE" altLang="nl-BE" b="1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GB" altLang="nl-BE" dirty="0">
              <a:solidFill>
                <a:prstClr val="black"/>
              </a:solidFill>
            </a:endParaRPr>
          </a:p>
        </p:txBody>
      </p:sp>
      <p:sp>
        <p:nvSpPr>
          <p:cNvPr id="7" name="Tekstvak 2"/>
          <p:cNvSpPr txBox="1">
            <a:spLocks noChangeArrowheads="1"/>
          </p:cNvSpPr>
          <p:nvPr/>
        </p:nvSpPr>
        <p:spPr bwMode="auto">
          <a:xfrm>
            <a:off x="5309870" y="2149791"/>
            <a:ext cx="3310255" cy="33832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1100" b="1" dirty="0">
                <a:effectLst/>
                <a:latin typeface="Calibri"/>
                <a:ea typeface="Times New Roman"/>
                <a:cs typeface="Times New Roman"/>
              </a:rPr>
              <a:t>Scoring the value of use cases from a user’s perspective:</a:t>
            </a:r>
            <a:endParaRPr lang="nl-BE" sz="1100" dirty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1100" dirty="0">
                <a:effectLst/>
                <a:latin typeface="Calibri"/>
                <a:ea typeface="Times New Roman"/>
                <a:cs typeface="Times New Roman"/>
              </a:rPr>
              <a:t>0        Not usable, no additional value for the user</a:t>
            </a:r>
            <a:endParaRPr lang="nl-BE" sz="1100" dirty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1100" dirty="0">
                <a:effectLst/>
                <a:latin typeface="Calibri"/>
                <a:ea typeface="Times New Roman"/>
                <a:cs typeface="Times New Roman"/>
              </a:rPr>
              <a:t>2-3     “nice to have”, if we have the time and </a:t>
            </a:r>
            <a:br>
              <a:rPr lang="en-GB" sz="1100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en-GB" sz="1100" dirty="0">
                <a:effectLst/>
                <a:latin typeface="Calibri"/>
                <a:ea typeface="Times New Roman"/>
                <a:cs typeface="Times New Roman"/>
              </a:rPr>
              <a:t>           resources</a:t>
            </a:r>
            <a:endParaRPr lang="nl-BE" sz="1100" dirty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1100" dirty="0">
                <a:effectLst/>
                <a:latin typeface="Calibri"/>
                <a:ea typeface="Times New Roman"/>
                <a:cs typeface="Times New Roman"/>
              </a:rPr>
              <a:t>13      We should definitely do this. “must have”</a:t>
            </a:r>
            <a:endParaRPr lang="nl-BE" sz="1100" dirty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1100" dirty="0">
                <a:effectLst/>
                <a:latin typeface="Calibri"/>
                <a:ea typeface="Times New Roman"/>
                <a:cs typeface="Times New Roman"/>
              </a:rPr>
              <a:t>20+    “wow!” “Homerun</a:t>
            </a:r>
            <a:r>
              <a:rPr lang="en-GB" sz="1100" dirty="0" smtClean="0">
                <a:effectLst/>
                <a:latin typeface="Calibri"/>
                <a:ea typeface="Times New Roman"/>
                <a:cs typeface="Times New Roman"/>
              </a:rPr>
              <a:t>!” ?       </a:t>
            </a: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1100" dirty="0" smtClean="0">
                <a:effectLst/>
                <a:latin typeface="Calibri"/>
                <a:ea typeface="Times New Roman"/>
                <a:cs typeface="Times New Roman"/>
              </a:rPr>
              <a:t> No user experience in this topic</a:t>
            </a:r>
            <a:endParaRPr lang="nl-BE" sz="1100" dirty="0" smtClean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endParaRPr lang="nl-BE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" name="Afbeelding 9" descr="T:\07_Projecten\03_Projecten_S&amp;L\Vlootbeheer\FIRED-UP\Communicatie Fired-uP\Fotomateriaal\Foto's FIRED-uP project\behoefteanalyse\P1020632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2149791"/>
            <a:ext cx="4248472" cy="34394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695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549275"/>
            <a:ext cx="7772400" cy="108108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GB" altLang="nl-BE" dirty="0" smtClean="0">
                <a:solidFill>
                  <a:schemeClr val="bg1"/>
                </a:solidFill>
              </a:rPr>
              <a:t>Needs assessment</a:t>
            </a:r>
          </a:p>
        </p:txBody>
      </p:sp>
      <p:pic>
        <p:nvPicPr>
          <p:cNvPr id="10243" name="Content Placeholder 3" descr="FIRED-uP_2xLOWRES_ORANGE_DO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5949950"/>
            <a:ext cx="2381250" cy="590550"/>
          </a:xfrm>
        </p:spPr>
      </p:pic>
      <p:sp>
        <p:nvSpPr>
          <p:cNvPr id="9" name="TextBox 8"/>
          <p:cNvSpPr txBox="1"/>
          <p:nvPr/>
        </p:nvSpPr>
        <p:spPr>
          <a:xfrm>
            <a:off x="3779838" y="6092825"/>
            <a:ext cx="4895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D34817">
                    <a:lumMod val="75000"/>
                  </a:srgbClr>
                </a:solidFill>
                <a:latin typeface="Franklin Gothic Book"/>
                <a:cs typeface="Arial" charset="0"/>
              </a:rPr>
              <a:t>FIRE SERVICES DEVELOP INNOVATIVE PROCUREMENT</a:t>
            </a:r>
          </a:p>
        </p:txBody>
      </p:sp>
      <p:pic>
        <p:nvPicPr>
          <p:cNvPr id="10245" name="Picture 3" descr="FIRED-uP_2xLOWRES_ORANGE_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20713"/>
            <a:ext cx="1744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hthoek 4"/>
          <p:cNvSpPr>
            <a:spLocks noChangeArrowheads="1"/>
          </p:cNvSpPr>
          <p:nvPr/>
        </p:nvSpPr>
        <p:spPr bwMode="auto">
          <a:xfrm>
            <a:off x="960055" y="1772816"/>
            <a:ext cx="7056834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l-BE" altLang="nl-BE" b="1" dirty="0">
              <a:solidFill>
                <a:prstClr val="black"/>
              </a:solidFill>
            </a:endParaRPr>
          </a:p>
          <a:p>
            <a:r>
              <a:rPr lang="en-GB" sz="1600" b="1" i="1" u="sng" dirty="0"/>
              <a:t>Use-case 1:</a:t>
            </a:r>
            <a:r>
              <a:rPr lang="en-GB" sz="1600" i="1" dirty="0"/>
              <a:t> As a courier, I can operate the vehicle in an intuitive way (e.g. traditional) so that my life is simple</a:t>
            </a:r>
            <a:endParaRPr lang="nl-BE" sz="1600" dirty="0"/>
          </a:p>
          <a:p>
            <a:r>
              <a:rPr lang="en-GB" sz="1600" dirty="0"/>
              <a:t>Score of the innovation potential: </a:t>
            </a:r>
            <a:r>
              <a:rPr lang="en-GB" sz="1600" b="1" dirty="0"/>
              <a:t>40</a:t>
            </a:r>
            <a:endParaRPr lang="nl-BE" sz="1600" dirty="0"/>
          </a:p>
          <a:p>
            <a:r>
              <a:rPr lang="en-GB" sz="1600" dirty="0"/>
              <a:t>With a score of 40, an intuitive way of operating the vehicle is seen as high priority. Not excluded is the traditional way of operating a vehicle, but also other new and preferably even more intuitive ways are seen as possibilities.</a:t>
            </a:r>
            <a:endParaRPr lang="nl-BE" sz="1600" dirty="0"/>
          </a:p>
          <a:p>
            <a:r>
              <a:rPr lang="en-GB" sz="1600" b="1" i="1" u="sng" dirty="0"/>
              <a:t>Use-case 8</a:t>
            </a:r>
            <a:r>
              <a:rPr lang="en-GB" sz="1600" i="1" dirty="0"/>
              <a:t>: As a driver, I can perform all my tasks with only one type of vehicle so that I don’t have to use another vehicle every time.</a:t>
            </a:r>
            <a:endParaRPr lang="nl-BE" sz="1600" dirty="0"/>
          </a:p>
          <a:p>
            <a:r>
              <a:rPr lang="en-GB" sz="1600" dirty="0"/>
              <a:t>Score of the innovation potential: </a:t>
            </a:r>
            <a:r>
              <a:rPr lang="en-GB" sz="1600" b="1" dirty="0"/>
              <a:t>40</a:t>
            </a:r>
            <a:endParaRPr lang="nl-BE" sz="1600" dirty="0"/>
          </a:p>
          <a:p>
            <a:r>
              <a:rPr lang="en-GB" sz="1600" dirty="0"/>
              <a:t>No remarks</a:t>
            </a:r>
            <a:endParaRPr lang="nl-BE" sz="1600" dirty="0"/>
          </a:p>
          <a:p>
            <a:r>
              <a:rPr lang="en-GB" sz="1600" b="1" i="1" u="sng" dirty="0"/>
              <a:t>Use-case 21</a:t>
            </a:r>
            <a:r>
              <a:rPr lang="en-GB" sz="1600" i="1" dirty="0"/>
              <a:t>: As a policymaker, I can lower consumption during driving and interventions so that my policy is consistent with climate goals.</a:t>
            </a:r>
            <a:endParaRPr lang="nl-BE" sz="1600" dirty="0"/>
          </a:p>
          <a:p>
            <a:r>
              <a:rPr lang="en-GB" sz="1600" dirty="0"/>
              <a:t>Score of the innovation potential: </a:t>
            </a:r>
            <a:r>
              <a:rPr lang="en-GB" sz="1600" b="1" dirty="0"/>
              <a:t>40</a:t>
            </a:r>
            <a:endParaRPr lang="nl-BE" sz="1600" dirty="0"/>
          </a:p>
          <a:p>
            <a:r>
              <a:rPr lang="en-GB" sz="1600" dirty="0"/>
              <a:t>No remarks</a:t>
            </a:r>
            <a:endParaRPr lang="nl-BE" sz="160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l-BE" altLang="nl-BE" b="1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GB" alt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549275"/>
            <a:ext cx="7772400" cy="108108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GB" altLang="nl-BE" dirty="0" smtClean="0">
                <a:solidFill>
                  <a:schemeClr val="bg1"/>
                </a:solidFill>
              </a:rPr>
              <a:t>Market Consultation/Sounding</a:t>
            </a:r>
          </a:p>
        </p:txBody>
      </p:sp>
      <p:pic>
        <p:nvPicPr>
          <p:cNvPr id="10243" name="Content Placeholder 3" descr="FIRED-uP_2xLOWRES_ORANGE_DO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5949950"/>
            <a:ext cx="2381250" cy="590550"/>
          </a:xfrm>
        </p:spPr>
      </p:pic>
      <p:sp>
        <p:nvSpPr>
          <p:cNvPr id="9" name="TextBox 8"/>
          <p:cNvSpPr txBox="1"/>
          <p:nvPr/>
        </p:nvSpPr>
        <p:spPr>
          <a:xfrm>
            <a:off x="3779838" y="6092825"/>
            <a:ext cx="4895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D34817">
                    <a:lumMod val="75000"/>
                  </a:srgbClr>
                </a:solidFill>
                <a:latin typeface="Franklin Gothic Book"/>
                <a:cs typeface="Arial" charset="0"/>
              </a:rPr>
              <a:t>FIRE SERVICES DEVELOP INNOVATIVE PROCUREMENT</a:t>
            </a:r>
          </a:p>
        </p:txBody>
      </p:sp>
      <p:pic>
        <p:nvPicPr>
          <p:cNvPr id="10245" name="Picture 3" descr="FIRED-uP_2xLOWRES_ORANGE_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20713"/>
            <a:ext cx="1744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4"/>
          <p:cNvSpPr>
            <a:spLocks noChangeArrowheads="1"/>
          </p:cNvSpPr>
          <p:nvPr/>
        </p:nvSpPr>
        <p:spPr bwMode="auto">
          <a:xfrm>
            <a:off x="960055" y="1628800"/>
            <a:ext cx="705683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nl-BE" b="1" i="1" dirty="0"/>
              <a:t>What</a:t>
            </a:r>
            <a:r>
              <a:rPr lang="en-GB" altLang="nl-BE" b="1" i="1" dirty="0" smtClean="0"/>
              <a:t>?</a:t>
            </a:r>
            <a:r>
              <a:rPr lang="en-GB" altLang="nl-BE" dirty="0">
                <a:solidFill>
                  <a:prstClr val="black"/>
                </a:solidFill>
              </a:rPr>
              <a:t> </a:t>
            </a:r>
            <a:endParaRPr lang="en-GB" altLang="nl-BE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nl-BE" dirty="0" smtClean="0">
                <a:solidFill>
                  <a:prstClr val="black"/>
                </a:solidFill>
              </a:rPr>
              <a:t>2 </a:t>
            </a:r>
            <a:r>
              <a:rPr lang="en-GB" altLang="nl-BE" dirty="0">
                <a:solidFill>
                  <a:prstClr val="black"/>
                </a:solidFill>
              </a:rPr>
              <a:t>days of plenary meetings and group work sessions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altLang="nl-BE" dirty="0" smtClean="0">
                <a:solidFill>
                  <a:prstClr val="black"/>
                </a:solidFill>
              </a:rPr>
              <a:t>Day </a:t>
            </a:r>
            <a:r>
              <a:rPr lang="en-GB" altLang="nl-BE" dirty="0">
                <a:solidFill>
                  <a:prstClr val="black"/>
                </a:solidFill>
              </a:rPr>
              <a:t>1: session on a light vehicle (3,5T-7,2T)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altLang="nl-BE" dirty="0">
                <a:solidFill>
                  <a:prstClr val="black"/>
                </a:solidFill>
              </a:rPr>
              <a:t>Day 2: session on a heavy vehicle (2 axle, 16-19T)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nl-BE" b="1" i="1" dirty="0"/>
              <a:t>WHO</a:t>
            </a:r>
            <a:r>
              <a:rPr lang="en-GB" altLang="nl-BE" b="1" i="1" dirty="0" smtClean="0"/>
              <a:t>? (invited by PIN)</a:t>
            </a:r>
            <a:endParaRPr lang="en-GB" altLang="nl-BE" b="1" i="1" dirty="0"/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altLang="nl-BE" dirty="0" smtClean="0">
                <a:solidFill>
                  <a:prstClr val="black"/>
                </a:solidFill>
              </a:rPr>
              <a:t>Buyers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altLang="nl-BE" dirty="0" smtClean="0">
                <a:solidFill>
                  <a:prstClr val="black"/>
                </a:solidFill>
              </a:rPr>
              <a:t>Suppliers: </a:t>
            </a:r>
            <a:r>
              <a:rPr lang="en-US" dirty="0" smtClean="0"/>
              <a:t>chassis manufacturers, body builders, crane manufacturers, etc.</a:t>
            </a:r>
            <a:endParaRPr lang="nl-BE" dirty="0" smtClean="0"/>
          </a:p>
          <a:p>
            <a:r>
              <a:rPr lang="en-US" b="1" i="1" dirty="0" smtClean="0"/>
              <a:t>Objective</a:t>
            </a:r>
            <a:endParaRPr lang="nl-BE" b="1" i="1" dirty="0" smtClean="0"/>
          </a:p>
          <a:p>
            <a:r>
              <a:rPr lang="en-US" dirty="0" smtClean="0"/>
              <a:t>To formulate a detailed answer on following key questions: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Which technological solutions are already feasible today?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Where are innovative breakthroughs needed 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What are the priorities of an innovative solution, that should realize both the innovation potential for the end-users as reduce the (technological) risks?</a:t>
            </a:r>
          </a:p>
          <a:p>
            <a:r>
              <a:rPr lang="en-GB" altLang="nl-BE" dirty="0" smtClean="0">
                <a:solidFill>
                  <a:prstClr val="black"/>
                </a:solidFill>
              </a:rPr>
              <a:t> </a:t>
            </a:r>
            <a:endParaRPr lang="en-GB" altLang="nl-BE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GB" altLang="nl-BE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GB" altLang="nl-BE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1061</Words>
  <Application>Microsoft Office PowerPoint</Application>
  <PresentationFormat>On-screen Show (4:3)</PresentationFormat>
  <Paragraphs>187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Equity</vt:lpstr>
      <vt:lpstr>Project presentation Ghent:  Market engagement and innovation procurement </vt:lpstr>
      <vt:lpstr>Problem statement</vt:lpstr>
      <vt:lpstr>Methodical approach</vt:lpstr>
      <vt:lpstr>Methodical approach</vt:lpstr>
      <vt:lpstr>Needs assessment</vt:lpstr>
      <vt:lpstr>Needs assessment</vt:lpstr>
      <vt:lpstr>Needs assessment</vt:lpstr>
      <vt:lpstr>Needs assessment</vt:lpstr>
      <vt:lpstr>Market Consultation/Sounding</vt:lpstr>
      <vt:lpstr>Market Consultation/Sounding</vt:lpstr>
      <vt:lpstr>Market Consultation/Sounding</vt:lpstr>
      <vt:lpstr>Procurement strategy</vt:lpstr>
      <vt:lpstr>The tender award criteria</vt:lpstr>
      <vt:lpstr>Innovation in the tender</vt:lpstr>
      <vt:lpstr>Result</vt:lpstr>
      <vt:lpstr>Contact</vt:lpstr>
    </vt:vector>
  </TitlesOfParts>
  <Company>Gent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presentation FIRED-uP:  Fire Services Develop Innovative Procurement</dc:title>
  <dc:creator>Helsloot Lies</dc:creator>
  <cp:lastModifiedBy>LFB LAPTOP</cp:lastModifiedBy>
  <cp:revision>43</cp:revision>
  <dcterms:created xsi:type="dcterms:W3CDTF">2015-07-01T05:31:12Z</dcterms:created>
  <dcterms:modified xsi:type="dcterms:W3CDTF">2015-07-09T10:51:02Z</dcterms:modified>
</cp:coreProperties>
</file>