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3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24B6-1097-4809-A80C-2C9BEF2F4BCD}" type="datetimeFigureOut">
              <a:rPr lang="nl-BE" smtClean="0"/>
              <a:t>7/07/2015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9A00F-9620-4198-9FD5-7CE61D77F0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65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036CFE-D337-4B21-B5EB-D9293D7AFC9B}" type="slidenum">
              <a:rPr lang="en-GB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BAA660-36E3-4054-9EB2-D9963401550C}" type="slidenum">
              <a:rPr lang="en-GB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BE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66A94-1205-4F59-857A-B013441E81F6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3454-3D9D-4F52-902F-BD5E9ECF310D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EE7E53-5AEC-4AE1-8D55-14D2F1AE43A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4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F605-266C-4281-8BD2-A203E7FA5A95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FC9B-E084-4062-93A2-03EA389CC7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1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6D9E-34D0-4244-801B-C7618E45CDD4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2AD5-3C99-494F-B197-042175B7E63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3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E4AC-78B7-4210-8070-70D8D97854DD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1E3B-3F37-4C85-8A4E-3777C40A2FA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0754-9AD8-4ACC-A119-5A7CE0BE7F74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BFD3-9278-49C2-9108-89C74874DB1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51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0ADD-8199-43F4-B1B6-AD2336389AA7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5E8A7-9FFD-43C3-9734-4FEE0E0A1A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7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41D1-690E-4981-AD29-56A40EA06AA3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88CC-0679-4BD9-86B0-029CB5886B1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1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2A99-661A-45CD-8AFC-566FA2D5073F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92D4-CF7C-4A4F-86C0-42DFD552E4B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7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63CA-59E7-417C-B6FE-6DF8BBC96FA1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1781-4A5E-4F47-9EFD-7B6B7FB7860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3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9ACE-1DC3-432A-B2B1-D96EAED0DCBE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D1AF3-5F22-4EF6-84F5-4078AE996B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7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3311-9264-4982-BF9A-C1444326FD47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3D46-DCEA-4879-9EEF-1C53626B0C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6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29B85-E945-4E7F-89E3-E359A0F48B88}" type="datetimeFigureOut">
              <a:rPr lang="en-GB">
                <a:solidFill>
                  <a:srgbClr val="696464"/>
                </a:solidFill>
              </a:rPr>
              <a:pPr>
                <a:defRPr/>
              </a:pPr>
              <a:t>07/07/2015</a:t>
            </a:fld>
            <a:endParaRPr lang="en-GB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7010C45-E561-4A59-8EF3-D105E0E56C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red-up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350" y="3644900"/>
            <a:ext cx="8569325" cy="2576513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+mj-lt"/>
              </a:rPr>
              <a:t>Fired-uP</a:t>
            </a:r>
            <a:r>
              <a:rPr lang="en-US" sz="2000" dirty="0" smtClean="0">
                <a:latin typeface="+mj-lt"/>
              </a:rPr>
              <a:t> Final Conference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London, July 8, 2015</a:t>
            </a:r>
            <a:endParaRPr lang="en-US" sz="2000" dirty="0">
              <a:latin typeface="+mj-lt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250825" y="1506538"/>
            <a:ext cx="8435975" cy="1470025"/>
          </a:xfrm>
        </p:spPr>
        <p:txBody>
          <a:bodyPr/>
          <a:lstStyle/>
          <a:p>
            <a:r>
              <a:rPr altLang="nl-BE" dirty="0" smtClean="0"/>
              <a:t>Project presentation Ghent: </a:t>
            </a:r>
            <a:br>
              <a:rPr altLang="nl-BE" dirty="0" smtClean="0"/>
            </a:br>
            <a:r>
              <a:rPr altLang="nl-BE" sz="3300" dirty="0" smtClean="0"/>
              <a:t>Multifunctional second line vehicle </a:t>
            </a:r>
            <a:endParaRPr altLang="nl-BE" sz="33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8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381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LFB logo CMYK JPE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19446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logo_StadG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300663"/>
            <a:ext cx="19907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logo_ce-en-quadri-lr(1)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45125"/>
            <a:ext cx="14112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113" y="476250"/>
            <a:ext cx="57610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6153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202238"/>
            <a:ext cx="20780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6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The chassis and engine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115616" y="2023973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IVECO </a:t>
            </a:r>
            <a:r>
              <a:rPr lang="en-US" dirty="0" err="1"/>
              <a:t>Stralis</a:t>
            </a:r>
            <a:r>
              <a:rPr lang="en-US" dirty="0"/>
              <a:t> 19ton </a:t>
            </a:r>
            <a:r>
              <a:rPr lang="en-US" dirty="0" smtClean="0"/>
              <a:t>truck with </a:t>
            </a:r>
            <a:r>
              <a:rPr lang="en-US" dirty="0"/>
              <a:t>short cabin.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Creation started </a:t>
            </a:r>
            <a:r>
              <a:rPr lang="en-US" dirty="0"/>
              <a:t>from a diesel engine from which only the </a:t>
            </a:r>
            <a:r>
              <a:rPr lang="en-US" dirty="0" err="1"/>
              <a:t>cylinderhead</a:t>
            </a:r>
            <a:r>
              <a:rPr lang="en-US" dirty="0"/>
              <a:t> (“</a:t>
            </a:r>
            <a:r>
              <a:rPr lang="en-US" dirty="0" err="1"/>
              <a:t>culasse</a:t>
            </a:r>
            <a:r>
              <a:rPr lang="en-US" dirty="0"/>
              <a:t>”) had been </a:t>
            </a:r>
            <a:r>
              <a:rPr lang="en-US" dirty="0" smtClean="0"/>
              <a:t>adjusted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 of CNG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/>
              <a:t>95% </a:t>
            </a:r>
            <a:r>
              <a:rPr lang="nl-BE" dirty="0" err="1"/>
              <a:t>less</a:t>
            </a:r>
            <a:r>
              <a:rPr lang="nl-BE" dirty="0"/>
              <a:t> </a:t>
            </a:r>
            <a:r>
              <a:rPr lang="nl-BE" dirty="0" err="1"/>
              <a:t>particulate</a:t>
            </a:r>
            <a:r>
              <a:rPr lang="nl-BE" dirty="0"/>
              <a:t> matter </a:t>
            </a:r>
            <a:r>
              <a:rPr lang="nl-BE" dirty="0" err="1"/>
              <a:t>than</a:t>
            </a:r>
            <a:r>
              <a:rPr lang="nl-BE" dirty="0"/>
              <a:t> diesel </a:t>
            </a:r>
            <a:endParaRPr lang="nl-BE" dirty="0" smtClean="0"/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Up </a:t>
            </a:r>
            <a:r>
              <a:rPr lang="nl-BE" dirty="0" err="1"/>
              <a:t>to</a:t>
            </a:r>
            <a:r>
              <a:rPr lang="nl-BE" dirty="0"/>
              <a:t> 12% </a:t>
            </a:r>
            <a:r>
              <a:rPr lang="nl-BE" dirty="0" err="1"/>
              <a:t>less</a:t>
            </a:r>
            <a:r>
              <a:rPr lang="nl-BE" dirty="0"/>
              <a:t> CO</a:t>
            </a:r>
            <a:r>
              <a:rPr lang="nl-BE" baseline="-25000" dirty="0"/>
              <a:t>2</a:t>
            </a:r>
            <a:r>
              <a:rPr lang="nl-BE" dirty="0"/>
              <a:t> (carbon dioxide) </a:t>
            </a:r>
            <a:r>
              <a:rPr lang="nl-BE" dirty="0" err="1"/>
              <a:t>emissions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</a:t>
            </a:r>
            <a:r>
              <a:rPr lang="nl-BE" dirty="0" smtClean="0"/>
              <a:t>diesel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The </a:t>
            </a:r>
            <a:r>
              <a:rPr lang="nl-BE" dirty="0" err="1"/>
              <a:t>fuel</a:t>
            </a:r>
            <a:r>
              <a:rPr lang="nl-BE" dirty="0"/>
              <a:t> is </a:t>
            </a:r>
            <a:r>
              <a:rPr lang="nl-BE" dirty="0" err="1"/>
              <a:t>cheaper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</a:t>
            </a:r>
            <a:r>
              <a:rPr lang="nl-BE" dirty="0" smtClean="0"/>
              <a:t>diesel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nl-BE" dirty="0" smtClean="0"/>
              <a:t>CNG </a:t>
            </a:r>
            <a:r>
              <a:rPr lang="nl-BE" dirty="0" err="1"/>
              <a:t>emits</a:t>
            </a:r>
            <a:r>
              <a:rPr lang="nl-BE" dirty="0"/>
              <a:t> no </a:t>
            </a:r>
            <a:r>
              <a:rPr lang="nl-BE" dirty="0" err="1"/>
              <a:t>benzene</a:t>
            </a:r>
            <a:r>
              <a:rPr lang="nl-BE" dirty="0"/>
              <a:t> or </a:t>
            </a:r>
            <a:r>
              <a:rPr lang="nl-BE" dirty="0" err="1" smtClean="0"/>
              <a:t>carcinogen</a:t>
            </a:r>
            <a:r>
              <a:rPr lang="nl-BE" dirty="0" smtClean="0"/>
              <a:t> </a:t>
            </a:r>
            <a:r>
              <a:rPr lang="nl-BE" dirty="0"/>
              <a:t>no </a:t>
            </a:r>
            <a:r>
              <a:rPr lang="nl-BE" dirty="0" err="1"/>
              <a:t>soot</a:t>
            </a:r>
            <a:r>
              <a:rPr lang="nl-BE" dirty="0"/>
              <a:t>	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nl-BE" dirty="0" err="1" smtClean="0"/>
              <a:t>Quieter</a:t>
            </a:r>
            <a:r>
              <a:rPr lang="nl-BE" dirty="0" smtClean="0"/>
              <a:t> </a:t>
            </a:r>
            <a:r>
              <a:rPr lang="nl-BE" dirty="0" err="1"/>
              <a:t>than</a:t>
            </a:r>
            <a:r>
              <a:rPr lang="nl-BE" dirty="0"/>
              <a:t> a diesel engine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BE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The chassis and engine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10" name="Afbeelding 9" descr="Description: Beschreibung: 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95" y="1763395"/>
            <a:ext cx="5287010" cy="3331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The chassis and engine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8" name="Afbeelding 7" descr="T:\04_Afdelingen\Logistiek_en_Vlootbeheer\Vlootbeheer\Besluiten\SLS_2014_011_2271__Innovatieve_2delijnsvoertuig_FiredUp\SLS2014011-2271__Oplevering\foto's vergadering 7 april_bezoek DIAS en Van Bouwel\WP_20150407_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376039"/>
            <a:ext cx="3438128" cy="28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G_1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71" y="2347139"/>
            <a:ext cx="3779838" cy="2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49950"/>
            <a:ext cx="2381250" cy="590550"/>
          </a:xfrm>
        </p:spPr>
      </p:pic>
      <p:sp>
        <p:nvSpPr>
          <p:cNvPr id="7" name="TextBox 6"/>
          <p:cNvSpPr txBox="1"/>
          <p:nvPr/>
        </p:nvSpPr>
        <p:spPr>
          <a:xfrm>
            <a:off x="971550" y="692150"/>
            <a:ext cx="7632700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b="1" dirty="0">
                <a:solidFill>
                  <a:prstClr val="black"/>
                </a:solidFill>
                <a:latin typeface="Franklin Gothic Book"/>
                <a:hlinkClick r:id="rId4"/>
              </a:rPr>
              <a:t>www.fired-up.eu</a:t>
            </a:r>
            <a:endParaRPr lang="en-GB" sz="2200" b="1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475" y="6092825"/>
            <a:ext cx="53292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Franklin Gothic Book"/>
              </a:rPr>
              <a:t>FIRE SERVICES DEVELOP INNOVATIVE PROCUREMENT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255713" y="1773238"/>
            <a:ext cx="6985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dirty="0" smtClean="0">
              <a:solidFill>
                <a:prstClr val="black"/>
              </a:solidFill>
            </a:endParaRPr>
          </a:p>
          <a:p>
            <a:pPr lvl="1" eaLnBrk="1" hangingPunct="1">
              <a:defRPr/>
            </a:pPr>
            <a:r>
              <a:rPr lang="en-GB" dirty="0">
                <a:solidFill>
                  <a:prstClr val="black"/>
                </a:solidFill>
                <a:latin typeface="Franklin Gothic Book"/>
              </a:rPr>
              <a:t>City of </a:t>
            </a:r>
            <a:r>
              <a:rPr lang="en-GB" dirty="0" smtClean="0">
                <a:solidFill>
                  <a:prstClr val="black"/>
                </a:solidFill>
                <a:latin typeface="Franklin Gothic Book"/>
              </a:rPr>
              <a:t>Ghent, Services and Logistics:</a:t>
            </a:r>
          </a:p>
          <a:p>
            <a:pPr lvl="1" eaLnBrk="1" hangingPunct="1">
              <a:defRPr/>
            </a:pPr>
            <a:r>
              <a:rPr lang="en-GB" dirty="0" err="1" smtClean="0">
                <a:solidFill>
                  <a:prstClr val="black"/>
                </a:solidFill>
                <a:latin typeface="Franklin Gothic Book"/>
              </a:rPr>
              <a:t>Botermarkt</a:t>
            </a:r>
            <a:r>
              <a:rPr lang="en-GB" dirty="0" smtClean="0">
                <a:solidFill>
                  <a:prstClr val="black"/>
                </a:solidFill>
                <a:latin typeface="Franklin Gothic Book"/>
              </a:rPr>
              <a:t> 1,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prstClr val="black"/>
                </a:solidFill>
                <a:latin typeface="Franklin Gothic Book"/>
              </a:rPr>
              <a:t>9000 Ghent, Belgium</a:t>
            </a:r>
          </a:p>
          <a:p>
            <a:pPr lvl="1" eaLnBrk="1" hangingPunct="1">
              <a:defRPr/>
            </a:pPr>
            <a:endParaRPr lang="en-GB" dirty="0">
              <a:solidFill>
                <a:prstClr val="black"/>
              </a:solidFill>
              <a:latin typeface="Franklin Gothic Book"/>
            </a:endParaRPr>
          </a:p>
          <a:p>
            <a:pPr lvl="1" eaLnBrk="1" hangingPunct="1">
              <a:defRPr/>
            </a:pPr>
            <a:r>
              <a:rPr lang="en-GB" dirty="0" smtClean="0">
                <a:solidFill>
                  <a:prstClr val="black"/>
                </a:solidFill>
                <a:latin typeface="Franklin Gothic Book"/>
              </a:rPr>
              <a:t>0032 9 266 53 00</a:t>
            </a:r>
          </a:p>
          <a:p>
            <a:pPr lvl="1" eaLnBrk="1" hangingPunct="1">
              <a:defRPr/>
            </a:pPr>
            <a:endParaRPr lang="en-GB" dirty="0" smtClean="0">
              <a:solidFill>
                <a:prstClr val="black"/>
              </a:solidFill>
              <a:latin typeface="Franklin Gothic Book"/>
            </a:endParaRPr>
          </a:p>
          <a:p>
            <a:pPr lvl="1" eaLnBrk="1" hangingPunct="1">
              <a:defRPr/>
            </a:pPr>
            <a:r>
              <a:rPr lang="nl-BE" dirty="0" err="1" smtClean="0">
                <a:solidFill>
                  <a:srgbClr val="D34817"/>
                </a:solidFill>
                <a:latin typeface="Franklin Gothic Book"/>
                <a:cs typeface="Calibri" pitchFamily="34" charset="0"/>
              </a:rPr>
              <a:t>lies.helsloot@stad.gent</a:t>
            </a:r>
            <a:endParaRPr lang="nl-BE" dirty="0" smtClean="0">
              <a:solidFill>
                <a:srgbClr val="D34817"/>
              </a:solidFill>
              <a:latin typeface="Franklin Gothic Book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nl-BE" dirty="0" err="1" smtClean="0">
                <a:solidFill>
                  <a:srgbClr val="D34817"/>
                </a:solidFill>
                <a:latin typeface="Franklin Gothic Book"/>
                <a:cs typeface="Calibri" pitchFamily="34" charset="0"/>
              </a:rPr>
              <a:t>Johan.hoste@stad.gent</a:t>
            </a:r>
            <a:endParaRPr lang="nl-BE" dirty="0" smtClean="0">
              <a:solidFill>
                <a:srgbClr val="D34817"/>
              </a:solidFill>
              <a:latin typeface="Franklin Gothic Book"/>
              <a:cs typeface="Calibri" pitchFamily="34" charset="0"/>
            </a:endParaRPr>
          </a:p>
          <a:p>
            <a:pPr lvl="1" eaLnBrk="1" hangingPunct="1">
              <a:defRPr/>
            </a:pPr>
            <a:endParaRPr lang="en-GB" dirty="0" smtClean="0">
              <a:solidFill>
                <a:prstClr val="black"/>
              </a:solidFill>
              <a:latin typeface="Franklin Gothic Book"/>
            </a:endParaRPr>
          </a:p>
          <a:p>
            <a:pPr eaLnBrk="1" hangingPunct="1">
              <a:defRPr/>
            </a:pPr>
            <a:endParaRPr lang="en-GB" dirty="0" smtClean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nl-BE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9462" name="Title 1"/>
          <p:cNvSpPr>
            <a:spLocks noGrp="1"/>
          </p:cNvSpPr>
          <p:nvPr>
            <p:ph type="title"/>
          </p:nvPr>
        </p:nvSpPr>
        <p:spPr>
          <a:xfrm>
            <a:off x="866775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smtClean="0">
                <a:solidFill>
                  <a:schemeClr val="bg1"/>
                </a:solidFill>
              </a:rPr>
              <a:t>Contact</a:t>
            </a:r>
          </a:p>
        </p:txBody>
      </p:sp>
      <p:pic>
        <p:nvPicPr>
          <p:cNvPr id="19463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Result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115616" y="2023973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BAFO: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supplier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Bouwel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awarded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the contract</a:t>
            </a:r>
            <a:endParaRPr lang="nl-BE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CNG-powered IVECO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truck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innovative crane and modular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  <a:endParaRPr lang="en-GB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:\04_Afdelingen\Logistiek_en_Vlootbeheer\Vlootbeheer\Besluiten\SLS_2014_011_2271__Innovatieve_2delijnsvoertuig_FiredUp\SLS2014011-2271__Oplevering\foto's 29 juni hardware klaar\Kleinere fotos\DSC_8119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52" y="3210590"/>
            <a:ext cx="4074168" cy="28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The Crane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115616" y="2023973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powered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hydraulic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crane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ATLAS</a:t>
            </a:r>
            <a:endParaRPr lang="nl-BE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Company’s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embedded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drive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crane</a:t>
            </a:r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sensors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70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less energy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(electric engine)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sound during operations,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buzzing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Particulate Matters nor CO²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heat generation in the hydraulic oil: limited oil use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batteries charged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whilst driving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shore power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8" name="Afbeelding 7" descr="T:\04_Afdelingen\Logistiek_en_Vlootbeheer\Vlootbeheer\Besluiten\SLS_2014_011_2271__Innovatieve_2delijnsvoertuig_FiredUp\SLS2014011-2271__Oplevering\foto's 29 juni hardware klaar\Fotos origineel formaat\DSC_81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27" y="188640"/>
            <a:ext cx="3928745" cy="590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2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6" name="Afbeelding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09638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T:\04_Afdelingen\Logistiek_en_Vlootbeheer\Vlootbeheer\Besluiten\SLS_2014_011_2271__Innovatieve_2delijnsvoertuig_FiredUp\SLS2014011-2271__Oplevering\foto's 29 juni hardware klaar\Fotos origineel formaat\DSC_81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54" y="1556792"/>
            <a:ext cx="530701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323528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Mobile 3D smart sensor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698709" y="5593717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Smart detectors in </a:t>
            </a:r>
            <a:r>
              <a:rPr lang="nl-BE" dirty="0" err="1" smtClean="0"/>
              <a:t>safety</a:t>
            </a:r>
            <a:r>
              <a:rPr lang="nl-BE" dirty="0" smtClean="0"/>
              <a:t> </a:t>
            </a:r>
            <a:r>
              <a:rPr lang="nl-BE" dirty="0" err="1" smtClean="0"/>
              <a:t>cone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positioning containers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01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3073" name="Picture 1" descr="IMG_1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412776"/>
            <a:ext cx="57531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jntoelichting 1 1"/>
          <p:cNvSpPr>
            <a:spLocks/>
          </p:cNvSpPr>
          <p:nvPr/>
        </p:nvSpPr>
        <p:spPr bwMode="auto">
          <a:xfrm>
            <a:off x="7133825" y="5317281"/>
            <a:ext cx="1763713" cy="701675"/>
          </a:xfrm>
          <a:prstGeom prst="borderCallout1">
            <a:avLst>
              <a:gd name="adj1" fmla="val 16292"/>
              <a:gd name="adj2" fmla="val -4319"/>
              <a:gd name="adj3" fmla="val -61213"/>
              <a:gd name="adj4" fmla="val -59730"/>
            </a:avLst>
          </a:prstGeom>
          <a:solidFill>
            <a:srgbClr val="C0504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Safety </a:t>
            </a: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pin voor </a:t>
            </a:r>
            <a:r>
              <a:rPr kumimoji="0" lang="nl-BE" altLang="nl-B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lock-unlock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jntoelichting 1 2"/>
          <p:cNvSpPr>
            <a:spLocks/>
          </p:cNvSpPr>
          <p:nvPr/>
        </p:nvSpPr>
        <p:spPr bwMode="auto">
          <a:xfrm>
            <a:off x="2216763" y="5405338"/>
            <a:ext cx="1698625" cy="644525"/>
          </a:xfrm>
          <a:prstGeom prst="borderCallout1">
            <a:avLst>
              <a:gd name="adj1" fmla="val 17736"/>
              <a:gd name="adj2" fmla="val 104486"/>
              <a:gd name="adj3" fmla="val -179310"/>
              <a:gd name="adj4" fmla="val 152241"/>
            </a:avLst>
          </a:prstGeom>
          <a:solidFill>
            <a:srgbClr val="C0504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Locking</a:t>
            </a: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BE" altLang="nl-B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axe</a:t>
            </a:r>
            <a:endParaRPr kumimoji="0" lang="nl-BE" altLang="nl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containerunits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jntoelichting 1 3"/>
          <p:cNvSpPr>
            <a:spLocks/>
          </p:cNvSpPr>
          <p:nvPr/>
        </p:nvSpPr>
        <p:spPr bwMode="auto">
          <a:xfrm>
            <a:off x="468312" y="4692650"/>
            <a:ext cx="1412876" cy="465137"/>
          </a:xfrm>
          <a:prstGeom prst="borderCallout1">
            <a:avLst>
              <a:gd name="adj1" fmla="val 24574"/>
              <a:gd name="adj2" fmla="val 105394"/>
              <a:gd name="adj3" fmla="val -250171"/>
              <a:gd name="adj4" fmla="val 176630"/>
            </a:avLst>
          </a:prstGeom>
          <a:solidFill>
            <a:srgbClr val="C0504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Contraload</a:t>
            </a:r>
            <a:r>
              <a:rPr kumimoji="0" lang="nl-BE" altLang="nl-B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BE" altLang="nl-BE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nl-BE" altLang="nl-B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BE" altLang="nl-B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selfleveling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jntoelichting 1 4"/>
          <p:cNvSpPr>
            <a:spLocks/>
          </p:cNvSpPr>
          <p:nvPr/>
        </p:nvSpPr>
        <p:spPr bwMode="auto">
          <a:xfrm>
            <a:off x="7133825" y="1196752"/>
            <a:ext cx="1763713" cy="701675"/>
          </a:xfrm>
          <a:prstGeom prst="borderCallout1">
            <a:avLst>
              <a:gd name="adj1" fmla="val 16292"/>
              <a:gd name="adj2" fmla="val -4319"/>
              <a:gd name="adj3" fmla="val 135814"/>
              <a:gd name="adj4" fmla="val -85035"/>
            </a:avLst>
          </a:prstGeom>
          <a:solidFill>
            <a:srgbClr val="C0504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Rotatorhead</a:t>
            </a: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BE" altLang="nl-B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BE" altLang="nl-B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cushioning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6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549275"/>
            <a:ext cx="7772400" cy="108108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GB" altLang="nl-BE" dirty="0" smtClean="0">
                <a:solidFill>
                  <a:schemeClr val="bg1"/>
                </a:solidFill>
              </a:rPr>
              <a:t>The modular containers</a:t>
            </a:r>
          </a:p>
        </p:txBody>
      </p:sp>
      <p:pic>
        <p:nvPicPr>
          <p:cNvPr id="10243" name="Content Placeholder 3" descr="FIRED-uP_2xLOWRES_ORANGE_D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156129"/>
            <a:ext cx="2381250" cy="590550"/>
          </a:xfrm>
        </p:spPr>
      </p:pic>
      <p:sp>
        <p:nvSpPr>
          <p:cNvPr id="9" name="TextBox 8"/>
          <p:cNvSpPr txBox="1"/>
          <p:nvPr/>
        </p:nvSpPr>
        <p:spPr>
          <a:xfrm>
            <a:off x="3779838" y="6381328"/>
            <a:ext cx="4895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D34817">
                    <a:lumMod val="75000"/>
                  </a:srgbClr>
                </a:solidFill>
                <a:latin typeface="Franklin Gothic Book"/>
                <a:cs typeface="Arial" charset="0"/>
              </a:rPr>
              <a:t>FIRE SERVICES DEVELOP INNOVATIVE PROCUREMENT</a:t>
            </a:r>
          </a:p>
        </p:txBody>
      </p:sp>
      <p:pic>
        <p:nvPicPr>
          <p:cNvPr id="10245" name="Picture 3" descr="FIRED-uP_2xLOWRES_ORANGE_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20713"/>
            <a:ext cx="1744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957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1115616" y="2023973"/>
            <a:ext cx="639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Multifunctional</a:t>
            </a:r>
            <a:endParaRPr lang="nl-BE" alt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Stackable</a:t>
            </a:r>
            <a:endParaRPr lang="nl-BE" altLang="nl-B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Design fit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Glas fiber </a:t>
            </a:r>
            <a:r>
              <a:rPr lang="nl-BE" altLang="nl-B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reinforced</a:t>
            </a:r>
            <a:r>
              <a:rPr lang="nl-BE" alt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 polyester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Maintenance-free 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Impact-resistant and very strong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Light weight, which contributes to reduced fuel consumption 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Insulating with double wall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Reusable and recyclable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Long life and acid-resistant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Waterproof, rust and rot-resistant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BE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34481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45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43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3617" y="1064774"/>
            <a:ext cx="6418804" cy="48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67544" y="2884067"/>
            <a:ext cx="193565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STACKABLE UNITS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464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339</Words>
  <Application>Microsoft Office PowerPoint</Application>
  <PresentationFormat>Diavoorstelling (4:3)</PresentationFormat>
  <Paragraphs>87</Paragraphs>
  <Slides>13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Equity</vt:lpstr>
      <vt:lpstr>Project presentation Ghent:  Multifunctional second line vehicle </vt:lpstr>
      <vt:lpstr>Result</vt:lpstr>
      <vt:lpstr>The Crane</vt:lpstr>
      <vt:lpstr>PowerPoint-presentatie</vt:lpstr>
      <vt:lpstr>PowerPoint-presentatie</vt:lpstr>
      <vt:lpstr>PowerPoint-presentatie</vt:lpstr>
      <vt:lpstr>The modular containers</vt:lpstr>
      <vt:lpstr>PowerPoint-presentatie</vt:lpstr>
      <vt:lpstr>PowerPoint-presentatie</vt:lpstr>
      <vt:lpstr>The chassis and engine</vt:lpstr>
      <vt:lpstr>The chassis and engine</vt:lpstr>
      <vt:lpstr>The chassis and engine</vt:lpstr>
      <vt:lpstr>Contact</vt:lpstr>
    </vt:vector>
  </TitlesOfParts>
  <Company>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 Ghent:  Multifunctional second line vehicle </dc:title>
  <dc:creator>Helsloot Lies</dc:creator>
  <cp:lastModifiedBy>Helsloot Lies</cp:lastModifiedBy>
  <cp:revision>4</cp:revision>
  <dcterms:created xsi:type="dcterms:W3CDTF">2015-07-07T08:48:48Z</dcterms:created>
  <dcterms:modified xsi:type="dcterms:W3CDTF">2015-07-07T09:25:56Z</dcterms:modified>
</cp:coreProperties>
</file>