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3" r:id="rId3"/>
  </p:sldMasterIdLst>
  <p:notesMasterIdLst>
    <p:notesMasterId r:id="rId13"/>
  </p:notesMasterIdLst>
  <p:handoutMasterIdLst>
    <p:handoutMasterId r:id="rId14"/>
  </p:handoutMasterIdLst>
  <p:sldIdLst>
    <p:sldId id="577" r:id="rId4"/>
    <p:sldId id="860" r:id="rId5"/>
    <p:sldId id="861" r:id="rId6"/>
    <p:sldId id="863" r:id="rId7"/>
    <p:sldId id="852" r:id="rId8"/>
    <p:sldId id="868" r:id="rId9"/>
    <p:sldId id="865" r:id="rId10"/>
    <p:sldId id="866" r:id="rId11"/>
    <p:sldId id="838" r:id="rId12"/>
  </p:sldIdLst>
  <p:sldSz cx="12188825" cy="6859588"/>
  <p:notesSz cx="7315200" cy="9601200"/>
  <p:custDataLst>
    <p:tags r:id="rId15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2B11B"/>
    <a:srgbClr val="00A1E0"/>
    <a:srgbClr val="4FB54B"/>
    <a:srgbClr val="0077B9"/>
    <a:srgbClr val="9EC9E3"/>
    <a:srgbClr val="009EE0"/>
    <a:srgbClr val="BEDAE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3" autoAdjust="0"/>
    <p:restoredTop sz="99754" autoAdjust="0"/>
  </p:normalViewPr>
  <p:slideViewPr>
    <p:cSldViewPr snapToGrid="0" snapToObjects="1">
      <p:cViewPr>
        <p:scale>
          <a:sx n="60" d="100"/>
          <a:sy n="60" d="100"/>
        </p:scale>
        <p:origin x="-1194" y="-300"/>
      </p:cViewPr>
      <p:guideLst>
        <p:guide orient="horz" pos="276"/>
        <p:guide orient="horz" pos="2717"/>
        <p:guide orient="horz" pos="4213"/>
        <p:guide orient="horz" pos="4154"/>
        <p:guide orient="horz" pos="3748"/>
        <p:guide orient="horz" pos="4240"/>
        <p:guide orient="horz" pos="1135"/>
        <p:guide pos="133"/>
        <p:guide pos="7565"/>
        <p:guide pos="6490"/>
        <p:guide pos="3776"/>
      </p:guideLst>
    </p:cSldViewPr>
  </p:slideViewPr>
  <p:outlineViewPr>
    <p:cViewPr>
      <p:scale>
        <a:sx n="33" d="100"/>
        <a:sy n="33" d="100"/>
      </p:scale>
      <p:origin x="0" y="5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-1860" y="-96"/>
      </p:cViewPr>
      <p:guideLst>
        <p:guide orient="horz" pos="3025"/>
        <p:guide pos="230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hteck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071" cy="478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033" tIns="113425" rIns="94521" bIns="75617" numCol="1" anchor="t" anchorCtr="0" compatLnSpc="1">
            <a:prstTxWarp prst="textNoShape">
              <a:avLst/>
            </a:prstTxWarp>
          </a:bodyPr>
          <a:lstStyle>
            <a:lvl1pPr defTabSz="959145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03" name="Rechteck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129" y="0"/>
            <a:ext cx="3169071" cy="478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033" tIns="113425" rIns="94521" bIns="75617" numCol="1" anchor="t" anchorCtr="0" compatLnSpc="1">
            <a:prstTxWarp prst="textNoShape">
              <a:avLst/>
            </a:prstTxWarp>
          </a:bodyPr>
          <a:lstStyle>
            <a:lvl1pPr algn="r" defTabSz="959145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04" name="Rechteck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3127"/>
            <a:ext cx="3169071" cy="4780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033" tIns="113425" rIns="94521" bIns="75617" numCol="1" anchor="b" anchorCtr="0" compatLnSpc="1">
            <a:prstTxWarp prst="textNoShape">
              <a:avLst/>
            </a:prstTxWarp>
          </a:bodyPr>
          <a:lstStyle>
            <a:lvl1pPr defTabSz="959145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05" name="Rechteck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129" y="9123127"/>
            <a:ext cx="3169071" cy="4780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033" tIns="113425" rIns="94521" bIns="75617" numCol="1" anchor="b" anchorCtr="0" compatLnSpc="1">
            <a:prstTxWarp prst="textNoShape">
              <a:avLst/>
            </a:prstTxWarp>
          </a:bodyPr>
          <a:lstStyle>
            <a:lvl1pPr algn="r" defTabSz="959145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B0B12BED-7399-4249-B5D3-1AFA23A329C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560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hteck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11113" y="365125"/>
            <a:ext cx="7408863" cy="4168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hteck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33134" y="4935012"/>
            <a:ext cx="4881898" cy="4320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033" tIns="48016" rIns="96033" bIns="48016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4276" name="Rechteck 9"/>
          <p:cNvSpPr>
            <a:spLocks noChangeArrowheads="1"/>
          </p:cNvSpPr>
          <p:nvPr/>
        </p:nvSpPr>
        <p:spPr bwMode="auto">
          <a:xfrm>
            <a:off x="5962611" y="9286557"/>
            <a:ext cx="810534" cy="14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62879" eaLnBrk="0" hangingPunct="0">
              <a:defRPr/>
            </a:pPr>
            <a:r>
              <a:rPr lang="de-DE" sz="800" b="1">
                <a:solidFill>
                  <a:srgbClr val="737373"/>
                </a:solidFill>
                <a:cs typeface="+mn-cs"/>
              </a:rPr>
              <a:t>Seite </a:t>
            </a:r>
            <a:fld id="{28414257-ECEB-4F5C-9C55-05FF26F605C8}" type="slidenum">
              <a:rPr lang="de-DE" sz="800" b="1">
                <a:solidFill>
                  <a:srgbClr val="737373"/>
                </a:solidFill>
                <a:cs typeface="+mn-cs"/>
              </a:rPr>
              <a:pPr algn="r" defTabSz="1062879" eaLnBrk="0" hangingPunct="0">
                <a:defRPr/>
              </a:pPr>
              <a:t>‹#›</a:t>
            </a:fld>
            <a:endParaRPr lang="de-DE" sz="800" b="1">
              <a:solidFill>
                <a:srgbClr val="737373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969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ts val="1400"/>
      </a:lnSpc>
      <a:spcBef>
        <a:spcPct val="0"/>
      </a:spcBef>
      <a:spcAft>
        <a:spcPts val="300"/>
      </a:spcAft>
      <a:defRPr sz="1100" kern="1200">
        <a:solidFill>
          <a:srgbClr val="737373"/>
        </a:solidFill>
        <a:latin typeface="Arial" charset="0"/>
        <a:ea typeface="MS PGothic" pitchFamily="34" charset="-128"/>
        <a:cs typeface="MS PGothic" pitchFamily="34" charset="-128"/>
      </a:defRPr>
    </a:lvl1pPr>
    <a:lvl2pPr marL="742950" indent="-285750" algn="l" rtl="0" eaLnBrk="0" fontAlgn="base" hangingPunct="0">
      <a:lnSpc>
        <a:spcPts val="1400"/>
      </a:lnSpc>
      <a:spcBef>
        <a:spcPct val="0"/>
      </a:spcBef>
      <a:spcAft>
        <a:spcPts val="300"/>
      </a:spcAft>
      <a:defRPr sz="1100" kern="1200">
        <a:solidFill>
          <a:srgbClr val="737373"/>
        </a:solidFill>
        <a:latin typeface="Arial" charset="0"/>
        <a:ea typeface="MS PGothic" pitchFamily="34" charset="-128"/>
        <a:cs typeface="MS PGothic" pitchFamily="34" charset="-128"/>
      </a:defRPr>
    </a:lvl2pPr>
    <a:lvl3pPr marL="1143000" indent="-228600" algn="l" rtl="0" eaLnBrk="0" fontAlgn="base" hangingPunct="0">
      <a:lnSpc>
        <a:spcPts val="1400"/>
      </a:lnSpc>
      <a:spcBef>
        <a:spcPct val="0"/>
      </a:spcBef>
      <a:spcAft>
        <a:spcPts val="300"/>
      </a:spcAft>
      <a:defRPr sz="1100" kern="1200">
        <a:solidFill>
          <a:srgbClr val="737373"/>
        </a:solidFill>
        <a:latin typeface="Arial" charset="0"/>
        <a:ea typeface="MS PGothic" pitchFamily="34" charset="-128"/>
        <a:cs typeface="MS PGothic" pitchFamily="34" charset="-128"/>
      </a:defRPr>
    </a:lvl3pPr>
    <a:lvl4pPr marL="1600200" indent="-228600" algn="l" rtl="0" eaLnBrk="0" fontAlgn="base" hangingPunct="0">
      <a:lnSpc>
        <a:spcPts val="1400"/>
      </a:lnSpc>
      <a:spcBef>
        <a:spcPct val="0"/>
      </a:spcBef>
      <a:spcAft>
        <a:spcPts val="300"/>
      </a:spcAft>
      <a:defRPr sz="1100" kern="1200">
        <a:solidFill>
          <a:srgbClr val="737373"/>
        </a:solidFill>
        <a:latin typeface="Arial" charset="0"/>
        <a:ea typeface="MS PGothic" pitchFamily="34" charset="-128"/>
        <a:cs typeface="MS PGothic" pitchFamily="34" charset="-128"/>
      </a:defRPr>
    </a:lvl4pPr>
    <a:lvl5pPr marL="2057400" indent="-228600" algn="l" rtl="0" eaLnBrk="0" fontAlgn="base" hangingPunct="0">
      <a:lnSpc>
        <a:spcPts val="1400"/>
      </a:lnSpc>
      <a:spcBef>
        <a:spcPct val="0"/>
      </a:spcBef>
      <a:spcAft>
        <a:spcPts val="300"/>
      </a:spcAft>
      <a:defRPr sz="1100" kern="1200">
        <a:solidFill>
          <a:srgbClr val="737373"/>
        </a:solidFill>
        <a:latin typeface="Arial" charset="0"/>
        <a:ea typeface="MS PGothic" pitchFamily="34" charset="-128"/>
        <a:cs typeface="MS PGothic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hteck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hteck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43002" y="9118682"/>
            <a:ext cx="3170490" cy="48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47" tIns="45523" rIns="91047" bIns="45523"/>
          <a:lstStyle>
            <a:lvl1pPr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CCFB628-DD43-474B-9DBC-852F819F05F2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4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88" y="5848350"/>
            <a:ext cx="863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8"/>
          <p:cNvSpPr>
            <a:spLocks noEditPoints="1"/>
          </p:cNvSpPr>
          <p:nvPr userDrawn="1"/>
        </p:nvSpPr>
        <p:spPr bwMode="auto">
          <a:xfrm>
            <a:off x="-6350" y="0"/>
            <a:ext cx="12195175" cy="6862763"/>
          </a:xfrm>
          <a:custGeom>
            <a:avLst/>
            <a:gdLst>
              <a:gd name="T0" fmla="*/ 863 w 32004"/>
              <a:gd name="T1" fmla="*/ 450 h 18005"/>
              <a:gd name="T2" fmla="*/ 575 w 32004"/>
              <a:gd name="T3" fmla="*/ 738 h 18005"/>
              <a:gd name="T4" fmla="*/ 575 w 32004"/>
              <a:gd name="T5" fmla="*/ 17338 h 18005"/>
              <a:gd name="T6" fmla="*/ 863 w 32004"/>
              <a:gd name="T7" fmla="*/ 17625 h 18005"/>
              <a:gd name="T8" fmla="*/ 31213 w 32004"/>
              <a:gd name="T9" fmla="*/ 17625 h 18005"/>
              <a:gd name="T10" fmla="*/ 31500 w 32004"/>
              <a:gd name="T11" fmla="*/ 17338 h 18005"/>
              <a:gd name="T12" fmla="*/ 31500 w 32004"/>
              <a:gd name="T13" fmla="*/ 738 h 18005"/>
              <a:gd name="T14" fmla="*/ 31213 w 32004"/>
              <a:gd name="T15" fmla="*/ 450 h 18005"/>
              <a:gd name="T16" fmla="*/ 863 w 32004"/>
              <a:gd name="T17" fmla="*/ 450 h 18005"/>
              <a:gd name="T18" fmla="*/ 0 w 32004"/>
              <a:gd name="T19" fmla="*/ 0 h 18005"/>
              <a:gd name="T20" fmla="*/ 32004 w 32004"/>
              <a:gd name="T21" fmla="*/ 0 h 18005"/>
              <a:gd name="T22" fmla="*/ 32004 w 32004"/>
              <a:gd name="T23" fmla="*/ 18005 h 18005"/>
              <a:gd name="T24" fmla="*/ 0 w 32004"/>
              <a:gd name="T25" fmla="*/ 18005 h 18005"/>
              <a:gd name="T26" fmla="*/ 0 w 32004"/>
              <a:gd name="T27" fmla="*/ 0 h 18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004" h="18005">
                <a:moveTo>
                  <a:pt x="863" y="450"/>
                </a:moveTo>
                <a:cubicBezTo>
                  <a:pt x="704" y="450"/>
                  <a:pt x="575" y="579"/>
                  <a:pt x="575" y="738"/>
                </a:cubicBezTo>
                <a:lnTo>
                  <a:pt x="575" y="17338"/>
                </a:lnTo>
                <a:cubicBezTo>
                  <a:pt x="575" y="17497"/>
                  <a:pt x="704" y="17625"/>
                  <a:pt x="863" y="17625"/>
                </a:cubicBezTo>
                <a:lnTo>
                  <a:pt x="31213" y="17625"/>
                </a:lnTo>
                <a:cubicBezTo>
                  <a:pt x="31372" y="17625"/>
                  <a:pt x="31500" y="17497"/>
                  <a:pt x="31500" y="17338"/>
                </a:cubicBezTo>
                <a:lnTo>
                  <a:pt x="31500" y="738"/>
                </a:lnTo>
                <a:cubicBezTo>
                  <a:pt x="31500" y="579"/>
                  <a:pt x="31372" y="450"/>
                  <a:pt x="31213" y="450"/>
                </a:cubicBezTo>
                <a:lnTo>
                  <a:pt x="863" y="450"/>
                </a:lnTo>
                <a:close/>
                <a:moveTo>
                  <a:pt x="0" y="0"/>
                </a:moveTo>
                <a:lnTo>
                  <a:pt x="32004" y="0"/>
                </a:lnTo>
                <a:lnTo>
                  <a:pt x="32004" y="18005"/>
                </a:lnTo>
                <a:lnTo>
                  <a:pt x="0" y="18005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943" y="1773238"/>
            <a:ext cx="4895848" cy="444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7342" y="1773238"/>
            <a:ext cx="4897801" cy="444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0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41" y="274638"/>
            <a:ext cx="1096974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40" y="1535113"/>
            <a:ext cx="538621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40" y="2174878"/>
            <a:ext cx="5386215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120" y="1535113"/>
            <a:ext cx="53881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120" y="2174878"/>
            <a:ext cx="5388168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58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956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40" y="273050"/>
            <a:ext cx="401084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954" y="273050"/>
            <a:ext cx="6814332" cy="58547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40" y="1435100"/>
            <a:ext cx="4010845" cy="4692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922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316" y="4802191"/>
            <a:ext cx="7312513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316" y="612775"/>
            <a:ext cx="7312513" cy="4116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316" y="5368928"/>
            <a:ext cx="7312513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934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16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10333" y="244478"/>
            <a:ext cx="2494811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3943" y="244478"/>
            <a:ext cx="7298838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99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weiß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363" y="3176"/>
            <a:ext cx="330114" cy="685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weiß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" y="3176"/>
            <a:ext cx="330114" cy="685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334347" y="3936164"/>
            <a:ext cx="11518017" cy="278196"/>
          </a:xfrm>
          <a:prstGeom prst="roundRect">
            <a:avLst>
              <a:gd name="adj" fmla="val 2403"/>
            </a:avLst>
          </a:prstGeom>
          <a:solidFill>
            <a:srgbClr val="3F9A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89987" anchor="ctr">
            <a:spAutoFit/>
          </a:bodyPr>
          <a:lstStyle/>
          <a:p>
            <a:pPr algn="ctr" defTabSz="1088410">
              <a:spcBef>
                <a:spcPct val="50000"/>
              </a:spcBef>
            </a:pPr>
            <a:endParaRPr lang="de-DE" sz="1200" b="1">
              <a:solidFill>
                <a:srgbClr val="000000"/>
              </a:solidFill>
              <a:latin typeface="CorpoS"/>
              <a:ea typeface="+mn-ea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232" y="3176"/>
            <a:ext cx="12188825" cy="6859588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41" tIns="54421" rIns="108841" bIns="54421" anchor="ctr"/>
          <a:lstStyle/>
          <a:p>
            <a:pPr algn="ctr" defTabSz="1088410">
              <a:spcBef>
                <a:spcPct val="50000"/>
              </a:spcBef>
            </a:pPr>
            <a:endParaRPr lang="de-DE" sz="1200" b="1">
              <a:solidFill>
                <a:srgbClr val="000000"/>
              </a:solidFill>
              <a:latin typeface="CorpoS"/>
              <a:ea typeface="+mn-ea"/>
              <a:cs typeface="Arial" pitchFamily="34" charset="0"/>
            </a:endParaRPr>
          </a:p>
        </p:txBody>
      </p:sp>
      <p:pic>
        <p:nvPicPr>
          <p:cNvPr id="8" name="Picture 9" descr="weiß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" y="3176"/>
            <a:ext cx="12180361" cy="205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Daimler_Logotype_100_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112" y="838395"/>
            <a:ext cx="4856486" cy="49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DFS_100_CO_platinu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B6B4A7"/>
              </a:clrFrom>
              <a:clrTo>
                <a:srgbClr val="B6B4A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6" y="6194272"/>
            <a:ext cx="4848021" cy="2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DFS_Mobility_Services logo_negativ_fuer_Lucent_Blue_cmy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74" y="2350045"/>
            <a:ext cx="5288172" cy="130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2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526914" y="4222141"/>
            <a:ext cx="11132883" cy="2232542"/>
          </a:xfrm>
        </p:spPr>
        <p:txBody>
          <a:bodyPr/>
          <a:lstStyle>
            <a:lvl1pPr>
              <a:lnSpc>
                <a:spcPts val="3571"/>
              </a:lnSpc>
              <a:spcAft>
                <a:spcPct val="0"/>
              </a:spcAft>
              <a:defRPr sz="3300">
                <a:solidFill>
                  <a:schemeClr val="bg1"/>
                </a:solidFill>
                <a:latin typeface="CorpoSDem" pitchFamily="2" charset="0"/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Mobility Services| OP2013/2014</a:t>
            </a:r>
          </a:p>
        </p:txBody>
      </p:sp>
      <p:sp>
        <p:nvSpPr>
          <p:cNvPr id="13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E27A-AFB3-4193-88F5-DC2F657206A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76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/>
          </p:nvPr>
        </p:nvSpPr>
        <p:spPr>
          <a:xfrm>
            <a:off x="1631080" y="1918144"/>
            <a:ext cx="9380739" cy="431900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  <a:lvl2pPr marL="213526" indent="0">
              <a:buNone/>
              <a:defRPr/>
            </a:lvl2pPr>
            <a:lvl3pPr marL="752061" indent="0">
              <a:buNone/>
              <a:defRPr/>
            </a:lvl3pPr>
            <a:lvl5pPr marL="1814017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1631080" y="2737196"/>
            <a:ext cx="9380739" cy="431900"/>
          </a:xfrm>
        </p:spPr>
        <p:txBody>
          <a:bodyPr anchor="ctr"/>
          <a:lstStyle>
            <a:lvl1pPr algn="l">
              <a:defRPr>
                <a:solidFill>
                  <a:srgbClr val="182B45"/>
                </a:solidFill>
              </a:defRPr>
            </a:lvl1pPr>
            <a:lvl2pPr marL="213526" indent="0">
              <a:buNone/>
              <a:defRPr/>
            </a:lvl2pPr>
            <a:lvl3pPr marL="752061" indent="0">
              <a:buNone/>
              <a:defRPr/>
            </a:lvl3pPr>
            <a:lvl5pPr marL="1814017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4"/>
          </p:nvPr>
        </p:nvSpPr>
        <p:spPr>
          <a:xfrm>
            <a:off x="1631080" y="3556247"/>
            <a:ext cx="9380739" cy="431900"/>
          </a:xfrm>
        </p:spPr>
        <p:txBody>
          <a:bodyPr anchor="ctr"/>
          <a:lstStyle>
            <a:lvl1pPr algn="l">
              <a:defRPr>
                <a:solidFill>
                  <a:srgbClr val="182B45"/>
                </a:solidFill>
              </a:defRPr>
            </a:lvl1pPr>
            <a:lvl2pPr marL="213526" indent="0">
              <a:buNone/>
              <a:defRPr/>
            </a:lvl2pPr>
            <a:lvl3pPr marL="752061" indent="0">
              <a:buNone/>
              <a:defRPr/>
            </a:lvl3pPr>
            <a:lvl5pPr marL="1814017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21" name="Textplatzhalter 17"/>
          <p:cNvSpPr>
            <a:spLocks noGrp="1"/>
          </p:cNvSpPr>
          <p:nvPr>
            <p:ph type="body" sz="quarter" idx="15"/>
          </p:nvPr>
        </p:nvSpPr>
        <p:spPr>
          <a:xfrm>
            <a:off x="1631080" y="4375299"/>
            <a:ext cx="9380739" cy="431900"/>
          </a:xfrm>
        </p:spPr>
        <p:txBody>
          <a:bodyPr anchor="ctr"/>
          <a:lstStyle>
            <a:lvl1pPr algn="l">
              <a:defRPr>
                <a:solidFill>
                  <a:srgbClr val="182B45"/>
                </a:solidFill>
              </a:defRPr>
            </a:lvl1pPr>
            <a:lvl2pPr marL="213526" indent="0">
              <a:buNone/>
              <a:defRPr/>
            </a:lvl2pPr>
            <a:lvl3pPr marL="752061" indent="0">
              <a:buNone/>
              <a:defRPr/>
            </a:lvl3pPr>
            <a:lvl5pPr marL="1814017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22" name="Textplatzhalter 17"/>
          <p:cNvSpPr>
            <a:spLocks noGrp="1"/>
          </p:cNvSpPr>
          <p:nvPr>
            <p:ph type="body" sz="quarter" idx="16"/>
          </p:nvPr>
        </p:nvSpPr>
        <p:spPr>
          <a:xfrm>
            <a:off x="1631080" y="5194350"/>
            <a:ext cx="9380739" cy="431900"/>
          </a:xfrm>
        </p:spPr>
        <p:txBody>
          <a:bodyPr anchor="ctr"/>
          <a:lstStyle>
            <a:lvl1pPr algn="l">
              <a:defRPr>
                <a:solidFill>
                  <a:srgbClr val="182B45"/>
                </a:solidFill>
              </a:defRPr>
            </a:lvl1pPr>
            <a:lvl2pPr marL="213526" indent="0">
              <a:buNone/>
              <a:defRPr/>
            </a:lvl2pPr>
            <a:lvl3pPr marL="752061" indent="0">
              <a:buNone/>
              <a:defRPr/>
            </a:lvl3pPr>
            <a:lvl5pPr marL="1814017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10" name="Textplatzhalter 17"/>
          <p:cNvSpPr>
            <a:spLocks noGrp="1"/>
          </p:cNvSpPr>
          <p:nvPr>
            <p:ph type="body" sz="quarter" idx="17"/>
          </p:nvPr>
        </p:nvSpPr>
        <p:spPr>
          <a:xfrm>
            <a:off x="1631080" y="6013403"/>
            <a:ext cx="9380739" cy="431900"/>
          </a:xfrm>
        </p:spPr>
        <p:txBody>
          <a:bodyPr anchor="ctr"/>
          <a:lstStyle>
            <a:lvl1pPr algn="l">
              <a:defRPr>
                <a:solidFill>
                  <a:srgbClr val="182B45"/>
                </a:solidFill>
              </a:defRPr>
            </a:lvl1pPr>
            <a:lvl2pPr marL="213526" indent="0">
              <a:buNone/>
              <a:defRPr/>
            </a:lvl2pPr>
            <a:lvl3pPr marL="752061" indent="0">
              <a:buNone/>
              <a:defRPr/>
            </a:lvl3pPr>
            <a:lvl5pPr marL="1814017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Mobility Services| OP2013/2014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939CB-D2AD-4DB5-9C34-B62E8341DC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7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88" y="5848350"/>
            <a:ext cx="863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8"/>
          <p:cNvSpPr>
            <a:spLocks noEditPoints="1"/>
          </p:cNvSpPr>
          <p:nvPr userDrawn="1"/>
        </p:nvSpPr>
        <p:spPr bwMode="auto">
          <a:xfrm>
            <a:off x="-6350" y="0"/>
            <a:ext cx="12195175" cy="6862763"/>
          </a:xfrm>
          <a:custGeom>
            <a:avLst/>
            <a:gdLst>
              <a:gd name="T0" fmla="*/ 863 w 32004"/>
              <a:gd name="T1" fmla="*/ 450 h 18005"/>
              <a:gd name="T2" fmla="*/ 575 w 32004"/>
              <a:gd name="T3" fmla="*/ 738 h 18005"/>
              <a:gd name="T4" fmla="*/ 575 w 32004"/>
              <a:gd name="T5" fmla="*/ 17338 h 18005"/>
              <a:gd name="T6" fmla="*/ 863 w 32004"/>
              <a:gd name="T7" fmla="*/ 17625 h 18005"/>
              <a:gd name="T8" fmla="*/ 31213 w 32004"/>
              <a:gd name="T9" fmla="*/ 17625 h 18005"/>
              <a:gd name="T10" fmla="*/ 31500 w 32004"/>
              <a:gd name="T11" fmla="*/ 17338 h 18005"/>
              <a:gd name="T12" fmla="*/ 31500 w 32004"/>
              <a:gd name="T13" fmla="*/ 738 h 18005"/>
              <a:gd name="T14" fmla="*/ 31213 w 32004"/>
              <a:gd name="T15" fmla="*/ 450 h 18005"/>
              <a:gd name="T16" fmla="*/ 863 w 32004"/>
              <a:gd name="T17" fmla="*/ 450 h 18005"/>
              <a:gd name="T18" fmla="*/ 0 w 32004"/>
              <a:gd name="T19" fmla="*/ 0 h 18005"/>
              <a:gd name="T20" fmla="*/ 32004 w 32004"/>
              <a:gd name="T21" fmla="*/ 0 h 18005"/>
              <a:gd name="T22" fmla="*/ 32004 w 32004"/>
              <a:gd name="T23" fmla="*/ 18005 h 18005"/>
              <a:gd name="T24" fmla="*/ 0 w 32004"/>
              <a:gd name="T25" fmla="*/ 18005 h 18005"/>
              <a:gd name="T26" fmla="*/ 0 w 32004"/>
              <a:gd name="T27" fmla="*/ 0 h 18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004" h="18005">
                <a:moveTo>
                  <a:pt x="863" y="450"/>
                </a:moveTo>
                <a:cubicBezTo>
                  <a:pt x="704" y="450"/>
                  <a:pt x="575" y="579"/>
                  <a:pt x="575" y="738"/>
                </a:cubicBezTo>
                <a:lnTo>
                  <a:pt x="575" y="17338"/>
                </a:lnTo>
                <a:cubicBezTo>
                  <a:pt x="575" y="17497"/>
                  <a:pt x="704" y="17625"/>
                  <a:pt x="863" y="17625"/>
                </a:cubicBezTo>
                <a:lnTo>
                  <a:pt x="31213" y="17625"/>
                </a:lnTo>
                <a:cubicBezTo>
                  <a:pt x="31372" y="17625"/>
                  <a:pt x="31500" y="17497"/>
                  <a:pt x="31500" y="17338"/>
                </a:cubicBezTo>
                <a:lnTo>
                  <a:pt x="31500" y="738"/>
                </a:lnTo>
                <a:cubicBezTo>
                  <a:pt x="31500" y="579"/>
                  <a:pt x="31372" y="450"/>
                  <a:pt x="31213" y="450"/>
                </a:cubicBezTo>
                <a:lnTo>
                  <a:pt x="863" y="450"/>
                </a:lnTo>
                <a:close/>
                <a:moveTo>
                  <a:pt x="0" y="0"/>
                </a:moveTo>
                <a:lnTo>
                  <a:pt x="32004" y="0"/>
                </a:lnTo>
                <a:lnTo>
                  <a:pt x="32004" y="18005"/>
                </a:lnTo>
                <a:lnTo>
                  <a:pt x="0" y="18005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4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-5558" y="1220951"/>
            <a:ext cx="10089357" cy="578882"/>
          </a:xfrm>
          <a:prstGeom prst="flowChartAlternateProcess">
            <a:avLst/>
          </a:prstGeom>
          <a:solidFill>
            <a:srgbClr val="009EE0"/>
          </a:solidFill>
          <a:ln>
            <a:noFill/>
          </a:ln>
          <a:extLst/>
        </p:spPr>
        <p:txBody>
          <a:bodyPr lIns="306000">
            <a:spAutoFit/>
          </a:bodyPr>
          <a:lstStyle>
            <a:lvl1pPr>
              <a:defRPr lang="de-DE" baseline="0" noProof="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de-DE" noProof="0" dirty="0" smtClean="0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Mobility Services| OP2013/2014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9CA27-5A3F-4EC9-A626-7AFADBB3254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95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Mobility Services| OP2013/2014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F2DEC-0FF3-4CEF-90D8-ADAF83E4221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60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1"/>
          <p:cNvSpPr>
            <a:spLocks noChangeArrowheads="1"/>
          </p:cNvSpPr>
          <p:nvPr userDrawn="1"/>
        </p:nvSpPr>
        <p:spPr bwMode="auto">
          <a:xfrm>
            <a:off x="239123" y="800285"/>
            <a:ext cx="8494087" cy="433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0234" tIns="0" rIns="0" bIns="0" anchor="ctr"/>
          <a:lstStyle/>
          <a:p>
            <a:pPr algn="ctr" defTabSz="1088410">
              <a:spcBef>
                <a:spcPct val="50000"/>
              </a:spcBef>
            </a:pPr>
            <a:endParaRPr lang="de-DE" sz="1200" b="1">
              <a:solidFill>
                <a:srgbClr val="000000"/>
              </a:solidFill>
              <a:latin typeface="CorpoS"/>
              <a:ea typeface="+mn-ea"/>
              <a:cs typeface="Arial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Mobility Services| OP2013/2014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D1067-9E5D-4C3D-98B9-C969A389EC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59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6914" y="406495"/>
            <a:ext cx="7679382" cy="79075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6914" y="1543407"/>
            <a:ext cx="11135000" cy="49112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Mobility Services| OP2013/2014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BF560-C565-4D3A-8F9E-F09085D8D3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43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/>
          </p:nvPr>
        </p:nvSpPr>
        <p:spPr>
          <a:xfrm>
            <a:off x="1631526" y="1918144"/>
            <a:ext cx="9380739" cy="431900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  <a:lvl2pPr marL="213526" indent="0">
              <a:buNone/>
              <a:defRPr/>
            </a:lvl2pPr>
            <a:lvl3pPr marL="752061" indent="0">
              <a:buNone/>
              <a:defRPr/>
            </a:lvl3pPr>
            <a:lvl5pPr marL="1814017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1631080" y="2781820"/>
            <a:ext cx="9380739" cy="431900"/>
          </a:xfrm>
        </p:spPr>
        <p:txBody>
          <a:bodyPr anchor="ctr"/>
          <a:lstStyle>
            <a:lvl1pPr algn="l">
              <a:defRPr>
                <a:solidFill>
                  <a:srgbClr val="182B45"/>
                </a:solidFill>
              </a:defRPr>
            </a:lvl1pPr>
            <a:lvl2pPr marL="213526" indent="0">
              <a:buNone/>
              <a:defRPr/>
            </a:lvl2pPr>
            <a:lvl3pPr marL="752061" indent="0">
              <a:buNone/>
              <a:defRPr/>
            </a:lvl3pPr>
            <a:lvl5pPr marL="1814017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4"/>
          </p:nvPr>
        </p:nvSpPr>
        <p:spPr>
          <a:xfrm>
            <a:off x="1631080" y="3645868"/>
            <a:ext cx="9380739" cy="431900"/>
          </a:xfrm>
        </p:spPr>
        <p:txBody>
          <a:bodyPr anchor="ctr"/>
          <a:lstStyle>
            <a:lvl1pPr algn="l">
              <a:defRPr>
                <a:solidFill>
                  <a:srgbClr val="182B45"/>
                </a:solidFill>
              </a:defRPr>
            </a:lvl1pPr>
            <a:lvl2pPr marL="213526" indent="0">
              <a:buNone/>
              <a:defRPr/>
            </a:lvl2pPr>
            <a:lvl3pPr marL="752061" indent="0">
              <a:buNone/>
              <a:defRPr/>
            </a:lvl3pPr>
            <a:lvl5pPr marL="1814017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21" name="Textplatzhalter 17"/>
          <p:cNvSpPr>
            <a:spLocks noGrp="1"/>
          </p:cNvSpPr>
          <p:nvPr>
            <p:ph type="body" sz="quarter" idx="15"/>
          </p:nvPr>
        </p:nvSpPr>
        <p:spPr>
          <a:xfrm>
            <a:off x="1631080" y="4510412"/>
            <a:ext cx="9380739" cy="431900"/>
          </a:xfrm>
        </p:spPr>
        <p:txBody>
          <a:bodyPr anchor="ctr"/>
          <a:lstStyle>
            <a:lvl1pPr algn="l">
              <a:defRPr>
                <a:solidFill>
                  <a:srgbClr val="182B45"/>
                </a:solidFill>
              </a:defRPr>
            </a:lvl1pPr>
            <a:lvl2pPr marL="213526" indent="0">
              <a:buNone/>
              <a:defRPr/>
            </a:lvl2pPr>
            <a:lvl3pPr marL="752061" indent="0">
              <a:buNone/>
              <a:defRPr/>
            </a:lvl3pPr>
            <a:lvl5pPr marL="1814017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22" name="Textplatzhalter 17"/>
          <p:cNvSpPr>
            <a:spLocks noGrp="1"/>
          </p:cNvSpPr>
          <p:nvPr>
            <p:ph type="body" sz="quarter" idx="16"/>
          </p:nvPr>
        </p:nvSpPr>
        <p:spPr>
          <a:xfrm>
            <a:off x="1631080" y="5374460"/>
            <a:ext cx="9380739" cy="431900"/>
          </a:xfrm>
        </p:spPr>
        <p:txBody>
          <a:bodyPr anchor="ctr"/>
          <a:lstStyle>
            <a:lvl1pPr algn="l">
              <a:defRPr>
                <a:solidFill>
                  <a:srgbClr val="182B45"/>
                </a:solidFill>
              </a:defRPr>
            </a:lvl1pPr>
            <a:lvl2pPr marL="213526" indent="0">
              <a:buNone/>
              <a:defRPr/>
            </a:lvl2pPr>
            <a:lvl3pPr marL="752061" indent="0">
              <a:buNone/>
              <a:defRPr/>
            </a:lvl3pPr>
            <a:lvl5pPr marL="1814017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Mobility Services| OP2013/2014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50AB-300B-47A9-85EA-3DF172522B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04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/>
          </p:nvPr>
        </p:nvSpPr>
        <p:spPr>
          <a:xfrm>
            <a:off x="1631526" y="1918144"/>
            <a:ext cx="9380739" cy="431900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  <a:lvl2pPr marL="213526" indent="0">
              <a:buNone/>
              <a:defRPr/>
            </a:lvl2pPr>
            <a:lvl3pPr marL="752061" indent="0">
              <a:buNone/>
              <a:defRPr/>
            </a:lvl3pPr>
            <a:lvl5pPr marL="1814017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19" name="Textplatzhalter 17"/>
          <p:cNvSpPr>
            <a:spLocks noGrp="1"/>
          </p:cNvSpPr>
          <p:nvPr>
            <p:ph type="body" sz="quarter" idx="13"/>
          </p:nvPr>
        </p:nvSpPr>
        <p:spPr>
          <a:xfrm>
            <a:off x="1631080" y="2781820"/>
            <a:ext cx="9380739" cy="431900"/>
          </a:xfrm>
        </p:spPr>
        <p:txBody>
          <a:bodyPr anchor="ctr"/>
          <a:lstStyle>
            <a:lvl1pPr algn="l">
              <a:defRPr>
                <a:solidFill>
                  <a:srgbClr val="182B45"/>
                </a:solidFill>
              </a:defRPr>
            </a:lvl1pPr>
            <a:lvl2pPr marL="213526" indent="0">
              <a:buNone/>
              <a:defRPr/>
            </a:lvl2pPr>
            <a:lvl3pPr marL="752061" indent="0">
              <a:buNone/>
              <a:defRPr/>
            </a:lvl3pPr>
            <a:lvl5pPr marL="1814017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4"/>
          </p:nvPr>
        </p:nvSpPr>
        <p:spPr>
          <a:xfrm>
            <a:off x="1631080" y="3645868"/>
            <a:ext cx="9380739" cy="431900"/>
          </a:xfrm>
        </p:spPr>
        <p:txBody>
          <a:bodyPr anchor="ctr"/>
          <a:lstStyle>
            <a:lvl1pPr algn="l">
              <a:defRPr>
                <a:solidFill>
                  <a:srgbClr val="182B45"/>
                </a:solidFill>
              </a:defRPr>
            </a:lvl1pPr>
            <a:lvl2pPr marL="213526" indent="0">
              <a:buNone/>
              <a:defRPr/>
            </a:lvl2pPr>
            <a:lvl3pPr marL="752061" indent="0">
              <a:buNone/>
              <a:defRPr/>
            </a:lvl3pPr>
            <a:lvl5pPr marL="1814017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21" name="Textplatzhalter 17"/>
          <p:cNvSpPr>
            <a:spLocks noGrp="1"/>
          </p:cNvSpPr>
          <p:nvPr>
            <p:ph type="body" sz="quarter" idx="15"/>
          </p:nvPr>
        </p:nvSpPr>
        <p:spPr>
          <a:xfrm>
            <a:off x="1631080" y="4510412"/>
            <a:ext cx="9380739" cy="431900"/>
          </a:xfrm>
        </p:spPr>
        <p:txBody>
          <a:bodyPr anchor="ctr"/>
          <a:lstStyle>
            <a:lvl1pPr algn="l">
              <a:defRPr>
                <a:solidFill>
                  <a:srgbClr val="182B45"/>
                </a:solidFill>
              </a:defRPr>
            </a:lvl1pPr>
            <a:lvl2pPr marL="213526" indent="0">
              <a:buNone/>
              <a:defRPr/>
            </a:lvl2pPr>
            <a:lvl3pPr marL="752061" indent="0">
              <a:buNone/>
              <a:defRPr/>
            </a:lvl3pPr>
            <a:lvl5pPr marL="1814017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22" name="Textplatzhalter 17"/>
          <p:cNvSpPr>
            <a:spLocks noGrp="1"/>
          </p:cNvSpPr>
          <p:nvPr>
            <p:ph type="body" sz="quarter" idx="16"/>
          </p:nvPr>
        </p:nvSpPr>
        <p:spPr>
          <a:xfrm>
            <a:off x="1631080" y="5374460"/>
            <a:ext cx="9380739" cy="431900"/>
          </a:xfrm>
        </p:spPr>
        <p:txBody>
          <a:bodyPr anchor="ctr"/>
          <a:lstStyle>
            <a:lvl1pPr algn="l">
              <a:defRPr>
                <a:solidFill>
                  <a:srgbClr val="182B45"/>
                </a:solidFill>
              </a:defRPr>
            </a:lvl1pPr>
            <a:lvl2pPr marL="213526" indent="0">
              <a:buNone/>
              <a:defRPr/>
            </a:lvl2pPr>
            <a:lvl3pPr marL="752061" indent="0">
              <a:buNone/>
              <a:defRPr/>
            </a:lvl3pPr>
            <a:lvl5pPr marL="1814017" indent="0">
              <a:buNone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Mobility Services| OP2013/2014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4C2A-44C2-4315-806D-1E4CBD4EFF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82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14" y="406495"/>
            <a:ext cx="7679382" cy="7907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26914" y="1543407"/>
            <a:ext cx="11135000" cy="4911275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Mobility Services| OP2013/2014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BEF81-F06D-47BD-A366-E0EB464D8F4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54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_M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94683" cy="1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82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4683" cy="1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2188825" cy="68595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7127" tIns="55706" rIns="107127" bIns="55706" anchor="ctr"/>
          <a:lstStyle/>
          <a:p>
            <a:pPr defTabSz="1088410"/>
            <a:endParaRPr lang="de-DE" sz="1200" b="1">
              <a:solidFill>
                <a:srgbClr val="000000"/>
              </a:solidFill>
              <a:latin typeface="CorpoS"/>
              <a:ea typeface="+mn-ea"/>
              <a:cs typeface="Arial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354" y="188957"/>
            <a:ext cx="11697886" cy="6481676"/>
          </a:xfrm>
          <a:prstGeom prst="roundRect">
            <a:avLst>
              <a:gd name="adj" fmla="val 3014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108841" tIns="54421" rIns="108841" bIns="54421" anchor="ctr"/>
          <a:lstStyle/>
          <a:p>
            <a:pPr defTabSz="1088410"/>
            <a:endParaRPr lang="de-DE" sz="1200" b="1">
              <a:solidFill>
                <a:srgbClr val="000000"/>
              </a:solidFill>
              <a:latin typeface="CorpoS"/>
              <a:ea typeface="+mn-ea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5599" y="836807"/>
            <a:ext cx="10635672" cy="756259"/>
          </a:xfrm>
          <a:prstGeom prst="rect">
            <a:avLst/>
          </a:prstGeom>
        </p:spPr>
        <p:txBody>
          <a:bodyPr lIns="108841" tIns="54421" rIns="108841" bIns="54421" rtlCol="0">
            <a:normAutofit/>
          </a:bodyPr>
          <a:lstStyle>
            <a:lvl1pPr algn="l">
              <a:defRPr lang="en-US" sz="3800" b="1" dirty="0">
                <a:solidFill>
                  <a:schemeClr val="bg2"/>
                </a:solidFill>
                <a:latin typeface="CorpoS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1662558" y="1989302"/>
            <a:ext cx="9748715" cy="4249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>
                <a:latin typeface="CorpoS" pitchFamily="2" charset="0"/>
              </a:defRPr>
            </a:lvl1pPr>
            <a:lvl2pPr marL="1156436" indent="-612231">
              <a:buFont typeface="+mj-lt"/>
              <a:buAutoNum type="arabicPeriod"/>
              <a:defRPr/>
            </a:lvl2pPr>
            <a:lvl3pPr marL="1632615" indent="-544205">
              <a:buFont typeface="+mj-lt"/>
              <a:buAutoNum type="arabicPeriod"/>
              <a:defRPr/>
            </a:lvl3pPr>
            <a:lvl4pPr marL="2176821" indent="-544205">
              <a:buFont typeface="+mj-lt"/>
              <a:buAutoNum type="arabicPeriod"/>
              <a:defRPr/>
            </a:lvl4pPr>
            <a:lvl5pPr marL="2721026" indent="-544205">
              <a:buFont typeface="+mj-lt"/>
              <a:buAutoNum type="arabicPeriod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1662558" y="2766698"/>
            <a:ext cx="9748715" cy="4249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>
                <a:latin typeface="CorpoS" pitchFamily="2" charset="0"/>
              </a:defRPr>
            </a:lvl1pPr>
            <a:lvl2pPr marL="1156436" indent="-612231">
              <a:buFont typeface="+mj-lt"/>
              <a:buAutoNum type="arabicPeriod"/>
              <a:defRPr/>
            </a:lvl2pPr>
            <a:lvl3pPr marL="1632615" indent="-544205">
              <a:buFont typeface="+mj-lt"/>
              <a:buAutoNum type="arabicPeriod"/>
              <a:defRPr/>
            </a:lvl3pPr>
            <a:lvl4pPr marL="2176821" indent="-544205">
              <a:buFont typeface="+mj-lt"/>
              <a:buAutoNum type="arabicPeriod"/>
              <a:defRPr/>
            </a:lvl4pPr>
            <a:lvl5pPr marL="2721026" indent="-544205">
              <a:buFont typeface="+mj-lt"/>
              <a:buAutoNum type="arabicPeriod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9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1662558" y="3544094"/>
            <a:ext cx="9748715" cy="4249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>
                <a:latin typeface="CorpoS" pitchFamily="2" charset="0"/>
              </a:defRPr>
            </a:lvl1pPr>
            <a:lvl2pPr marL="1156436" indent="-612231">
              <a:buFont typeface="+mj-lt"/>
              <a:buAutoNum type="arabicPeriod"/>
              <a:defRPr/>
            </a:lvl2pPr>
            <a:lvl3pPr marL="1632615" indent="-544205">
              <a:buFont typeface="+mj-lt"/>
              <a:buAutoNum type="arabicPeriod"/>
              <a:defRPr/>
            </a:lvl3pPr>
            <a:lvl4pPr marL="2176821" indent="-544205">
              <a:buFont typeface="+mj-lt"/>
              <a:buAutoNum type="arabicPeriod"/>
              <a:defRPr/>
            </a:lvl4pPr>
            <a:lvl5pPr marL="2721026" indent="-544205">
              <a:buFont typeface="+mj-lt"/>
              <a:buAutoNum type="arabicPeriod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0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1662558" y="4321490"/>
            <a:ext cx="9748715" cy="4249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>
                <a:latin typeface="CorpoS" pitchFamily="2" charset="0"/>
              </a:defRPr>
            </a:lvl1pPr>
            <a:lvl2pPr marL="1156436" indent="-612231">
              <a:buFont typeface="+mj-lt"/>
              <a:buAutoNum type="arabicPeriod"/>
              <a:defRPr/>
            </a:lvl2pPr>
            <a:lvl3pPr marL="1632615" indent="-544205">
              <a:buFont typeface="+mj-lt"/>
              <a:buAutoNum type="arabicPeriod"/>
              <a:defRPr/>
            </a:lvl3pPr>
            <a:lvl4pPr marL="2176821" indent="-544205">
              <a:buFont typeface="+mj-lt"/>
              <a:buAutoNum type="arabicPeriod"/>
              <a:defRPr/>
            </a:lvl4pPr>
            <a:lvl5pPr marL="2721026" indent="-544205">
              <a:buFont typeface="+mj-lt"/>
              <a:buAutoNum type="arabicPeriod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7"/>
          </p:nvPr>
        </p:nvSpPr>
        <p:spPr>
          <a:xfrm>
            <a:off x="1662558" y="5098886"/>
            <a:ext cx="9748715" cy="4249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>
                <a:latin typeface="CorpoS" pitchFamily="2" charset="0"/>
              </a:defRPr>
            </a:lvl1pPr>
            <a:lvl2pPr marL="1156436" indent="-612231">
              <a:buFont typeface="+mj-lt"/>
              <a:buAutoNum type="arabicPeriod"/>
              <a:defRPr/>
            </a:lvl2pPr>
            <a:lvl3pPr marL="1632615" indent="-544205">
              <a:buFont typeface="+mj-lt"/>
              <a:buAutoNum type="arabicPeriod"/>
              <a:defRPr/>
            </a:lvl3pPr>
            <a:lvl4pPr marL="2176821" indent="-544205">
              <a:buFont typeface="+mj-lt"/>
              <a:buAutoNum type="arabicPeriod"/>
              <a:defRPr/>
            </a:lvl4pPr>
            <a:lvl5pPr marL="2721026" indent="-544205">
              <a:buFont typeface="+mj-lt"/>
              <a:buAutoNum type="arabicPeriod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2" name="Textplatzhalter 16"/>
          <p:cNvSpPr>
            <a:spLocks noGrp="1"/>
          </p:cNvSpPr>
          <p:nvPr>
            <p:ph type="body" sz="quarter" idx="18"/>
          </p:nvPr>
        </p:nvSpPr>
        <p:spPr>
          <a:xfrm>
            <a:off x="1662558" y="5876284"/>
            <a:ext cx="9748715" cy="4249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>
                <a:latin typeface="CorpoS" pitchFamily="2" charset="0"/>
              </a:defRPr>
            </a:lvl1pPr>
            <a:lvl2pPr marL="1156436" indent="-612231">
              <a:buFont typeface="+mj-lt"/>
              <a:buAutoNum type="arabicPeriod"/>
              <a:defRPr/>
            </a:lvl2pPr>
            <a:lvl3pPr marL="1632615" indent="-544205">
              <a:buFont typeface="+mj-lt"/>
              <a:buAutoNum type="arabicPeriod"/>
              <a:defRPr/>
            </a:lvl3pPr>
            <a:lvl4pPr marL="2176821" indent="-544205">
              <a:buFont typeface="+mj-lt"/>
              <a:buAutoNum type="arabicPeriod"/>
              <a:defRPr/>
            </a:lvl4pPr>
            <a:lvl5pPr marL="2721026" indent="-544205">
              <a:buFont typeface="+mj-lt"/>
              <a:buAutoNum type="arabicPeriod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2" name="Fußzeilenplatzhalter 1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1200" b="1" smtClean="0">
                <a:solidFill>
                  <a:schemeClr val="bg1"/>
                </a:solidFill>
                <a:latin typeface="CorpoS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Mobility Services| OP2013/2014</a:t>
            </a:r>
          </a:p>
        </p:txBody>
      </p:sp>
      <p:sp>
        <p:nvSpPr>
          <p:cNvPr id="13" name="Foliennummernplatzhalter 1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r">
              <a:defRPr lang="en-US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DF93E364-FD45-4EE6-81DA-9B37DFC76221}" type="slidenum">
              <a:rPr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88" y="5848350"/>
            <a:ext cx="863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8"/>
          <p:cNvSpPr>
            <a:spLocks noEditPoints="1"/>
          </p:cNvSpPr>
          <p:nvPr userDrawn="1"/>
        </p:nvSpPr>
        <p:spPr bwMode="auto">
          <a:xfrm>
            <a:off x="-6350" y="0"/>
            <a:ext cx="12195175" cy="6862763"/>
          </a:xfrm>
          <a:custGeom>
            <a:avLst/>
            <a:gdLst>
              <a:gd name="T0" fmla="*/ 863 w 32004"/>
              <a:gd name="T1" fmla="*/ 450 h 18005"/>
              <a:gd name="T2" fmla="*/ 575 w 32004"/>
              <a:gd name="T3" fmla="*/ 738 h 18005"/>
              <a:gd name="T4" fmla="*/ 575 w 32004"/>
              <a:gd name="T5" fmla="*/ 17338 h 18005"/>
              <a:gd name="T6" fmla="*/ 863 w 32004"/>
              <a:gd name="T7" fmla="*/ 17625 h 18005"/>
              <a:gd name="T8" fmla="*/ 31213 w 32004"/>
              <a:gd name="T9" fmla="*/ 17625 h 18005"/>
              <a:gd name="T10" fmla="*/ 31500 w 32004"/>
              <a:gd name="T11" fmla="*/ 17338 h 18005"/>
              <a:gd name="T12" fmla="*/ 31500 w 32004"/>
              <a:gd name="T13" fmla="*/ 738 h 18005"/>
              <a:gd name="T14" fmla="*/ 31213 w 32004"/>
              <a:gd name="T15" fmla="*/ 450 h 18005"/>
              <a:gd name="T16" fmla="*/ 863 w 32004"/>
              <a:gd name="T17" fmla="*/ 450 h 18005"/>
              <a:gd name="T18" fmla="*/ 0 w 32004"/>
              <a:gd name="T19" fmla="*/ 0 h 18005"/>
              <a:gd name="T20" fmla="*/ 32004 w 32004"/>
              <a:gd name="T21" fmla="*/ 0 h 18005"/>
              <a:gd name="T22" fmla="*/ 32004 w 32004"/>
              <a:gd name="T23" fmla="*/ 18005 h 18005"/>
              <a:gd name="T24" fmla="*/ 0 w 32004"/>
              <a:gd name="T25" fmla="*/ 18005 h 18005"/>
              <a:gd name="T26" fmla="*/ 0 w 32004"/>
              <a:gd name="T27" fmla="*/ 0 h 18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004" h="18005">
                <a:moveTo>
                  <a:pt x="863" y="450"/>
                </a:moveTo>
                <a:cubicBezTo>
                  <a:pt x="704" y="450"/>
                  <a:pt x="575" y="579"/>
                  <a:pt x="575" y="738"/>
                </a:cubicBezTo>
                <a:lnTo>
                  <a:pt x="575" y="17338"/>
                </a:lnTo>
                <a:cubicBezTo>
                  <a:pt x="575" y="17497"/>
                  <a:pt x="704" y="17625"/>
                  <a:pt x="863" y="17625"/>
                </a:cubicBezTo>
                <a:lnTo>
                  <a:pt x="31213" y="17625"/>
                </a:lnTo>
                <a:cubicBezTo>
                  <a:pt x="31372" y="17625"/>
                  <a:pt x="31500" y="17497"/>
                  <a:pt x="31500" y="17338"/>
                </a:cubicBezTo>
                <a:lnTo>
                  <a:pt x="31500" y="738"/>
                </a:lnTo>
                <a:cubicBezTo>
                  <a:pt x="31500" y="579"/>
                  <a:pt x="31372" y="450"/>
                  <a:pt x="31213" y="450"/>
                </a:cubicBezTo>
                <a:lnTo>
                  <a:pt x="863" y="450"/>
                </a:lnTo>
                <a:close/>
                <a:moveTo>
                  <a:pt x="0" y="0"/>
                </a:moveTo>
                <a:lnTo>
                  <a:pt x="32004" y="0"/>
                </a:lnTo>
                <a:lnTo>
                  <a:pt x="32004" y="18005"/>
                </a:lnTo>
                <a:lnTo>
                  <a:pt x="0" y="18005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4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" y="1222764"/>
            <a:ext cx="10203500" cy="57888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txBody>
          <a:bodyPr lIns="306000">
            <a:spAutoFit/>
          </a:bodyPr>
          <a:lstStyle>
            <a:lvl1pPr>
              <a:defRPr lang="de-DE" baseline="0" noProof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de-DE" noProof="0" dirty="0" smtClean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men-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88" y="5848350"/>
            <a:ext cx="863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-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car2go_main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416300"/>
            <a:ext cx="64547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88" y="5848350"/>
            <a:ext cx="863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6238" y="628650"/>
            <a:ext cx="8924925" cy="4953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2800" b="1" kern="1200" dirty="0">
                <a:solidFill>
                  <a:srgbClr val="00A1E0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372475" y="1733550"/>
            <a:ext cx="3484563" cy="3945890"/>
          </a:xfrm>
        </p:spPr>
        <p:txBody>
          <a:bodyPr/>
          <a:lstStyle>
            <a:lvl1pPr algn="l" defTabSz="820738" rtl="0" eaLnBrk="0" fontAlgn="base" hangingPunct="0">
              <a:spcBef>
                <a:spcPct val="50000"/>
              </a:spcBef>
              <a:spcAft>
                <a:spcPct val="0"/>
              </a:spcAft>
              <a:defRPr lang="de-DE" sz="2400" kern="1200" dirty="0" smtClean="0">
                <a:solidFill>
                  <a:srgbClr val="00A1E0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algn="l" defTabSz="820738" rtl="0" eaLnBrk="0" fontAlgn="base" hangingPunct="0">
              <a:spcBef>
                <a:spcPct val="50000"/>
              </a:spcBef>
              <a:spcAft>
                <a:spcPct val="0"/>
              </a:spcAft>
              <a:defRPr lang="de-DE" sz="2400" kern="1200" dirty="0" smtClean="0">
                <a:solidFill>
                  <a:srgbClr val="00A1E0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algn="l" defTabSz="820738" rtl="0" eaLnBrk="0" fontAlgn="base" hangingPunct="0">
              <a:spcBef>
                <a:spcPct val="50000"/>
              </a:spcBef>
              <a:spcAft>
                <a:spcPct val="0"/>
              </a:spcAft>
              <a:defRPr lang="de-DE" sz="2400" kern="1200" dirty="0" smtClean="0">
                <a:solidFill>
                  <a:srgbClr val="00A1E0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algn="l" defTabSz="820738" rtl="0" eaLnBrk="0" fontAlgn="base" hangingPunct="0">
              <a:spcBef>
                <a:spcPct val="50000"/>
              </a:spcBef>
              <a:spcAft>
                <a:spcPct val="0"/>
              </a:spcAft>
              <a:defRPr lang="de-DE" sz="2400" kern="1200" dirty="0" smtClean="0">
                <a:solidFill>
                  <a:srgbClr val="00A1E0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algn="l" defTabSz="820738" rtl="0" eaLnBrk="0" fontAlgn="base" hangingPunct="0">
              <a:spcBef>
                <a:spcPct val="50000"/>
              </a:spcBef>
              <a:spcAft>
                <a:spcPct val="0"/>
              </a:spcAft>
              <a:defRPr lang="de-DE" sz="2400" kern="1200" dirty="0">
                <a:solidFill>
                  <a:srgbClr val="00A1E0"/>
                </a:solidFill>
                <a:latin typeface="Arial" charset="0"/>
                <a:ea typeface="MS PGothic" pitchFamily="34" charset="-128"/>
                <a:cs typeface="+mn-cs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ppt-Folientite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1263" y="1169988"/>
            <a:ext cx="8832454" cy="1231900"/>
          </a:xfrm>
        </p:spPr>
        <p:txBody>
          <a:bodyPr/>
          <a:lstStyle>
            <a:lvl1pPr marL="0" indent="0">
              <a:lnSpc>
                <a:spcPts val="4000"/>
              </a:lnSpc>
              <a:defRPr sz="3600" b="1"/>
            </a:lvl1pPr>
          </a:lstStyle>
          <a:p>
            <a:pPr lvl="0"/>
            <a:r>
              <a:rPr lang="de-DE" altLang="de-DE" noProof="0" smtClean="0"/>
              <a:t>TITEL DER PRÄSENTATION</a:t>
            </a:r>
          </a:p>
          <a:p>
            <a:pPr lvl="0"/>
            <a:r>
              <a:rPr lang="de-DE" noProof="0" smtClean="0"/>
              <a:t>36pt – 60pt</a:t>
            </a:r>
          </a:p>
          <a:p>
            <a:pPr lvl="0"/>
            <a:endParaRPr lang="de-DE" altLang="de-DE" noProof="0" smtClean="0"/>
          </a:p>
          <a:p>
            <a:pPr lvl="0"/>
            <a:endParaRPr lang="de-DE" altLang="de-DE" noProof="0" smtClean="0"/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ctrTitle" sz="quarter"/>
          </p:nvPr>
        </p:nvSpPr>
        <p:spPr>
          <a:xfrm>
            <a:off x="1176100" y="2262191"/>
            <a:ext cx="8867619" cy="727075"/>
          </a:xfrm>
        </p:spPr>
        <p:txBody>
          <a:bodyPr lIns="82098" tIns="41049" rIns="82098" bIns="41049" anchor="ctr"/>
          <a:lstStyle>
            <a:lvl1pPr>
              <a:defRPr sz="2200" b="0"/>
            </a:lvl1pPr>
          </a:lstStyle>
          <a:p>
            <a:pPr lvl="0"/>
            <a:r>
              <a:rPr lang="de-DE" noProof="0" smtClean="0"/>
              <a:t>fgdfhdghfgkkkkkkkkkkkkkkkkkkkkkkkkkkkkkA</a:t>
            </a:r>
          </a:p>
        </p:txBody>
      </p:sp>
    </p:spTree>
    <p:extLst>
      <p:ext uri="{BB962C8B-B14F-4D97-AF65-F5344CB8AC3E}">
        <p14:creationId xmlns:p14="http://schemas.microsoft.com/office/powerpoint/2010/main" val="294028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9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50" y="4408491"/>
            <a:ext cx="10360207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50" y="2906716"/>
            <a:ext cx="10360207" cy="15017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22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6" descr="car2go_mai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77925"/>
            <a:ext cx="1184592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88" y="5848350"/>
            <a:ext cx="863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19138"/>
            <a:ext cx="4092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78025"/>
            <a:ext cx="40925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" name="Freeform 8"/>
          <p:cNvSpPr>
            <a:spLocks noEditPoints="1"/>
          </p:cNvSpPr>
          <p:nvPr userDrawn="1"/>
        </p:nvSpPr>
        <p:spPr bwMode="auto">
          <a:xfrm>
            <a:off x="0" y="0"/>
            <a:ext cx="12198350" cy="6862763"/>
          </a:xfrm>
          <a:custGeom>
            <a:avLst/>
            <a:gdLst>
              <a:gd name="T0" fmla="*/ 863 w 32004"/>
              <a:gd name="T1" fmla="*/ 450 h 18005"/>
              <a:gd name="T2" fmla="*/ 575 w 32004"/>
              <a:gd name="T3" fmla="*/ 738 h 18005"/>
              <a:gd name="T4" fmla="*/ 575 w 32004"/>
              <a:gd name="T5" fmla="*/ 17338 h 18005"/>
              <a:gd name="T6" fmla="*/ 863 w 32004"/>
              <a:gd name="T7" fmla="*/ 17625 h 18005"/>
              <a:gd name="T8" fmla="*/ 31213 w 32004"/>
              <a:gd name="T9" fmla="*/ 17625 h 18005"/>
              <a:gd name="T10" fmla="*/ 31500 w 32004"/>
              <a:gd name="T11" fmla="*/ 17338 h 18005"/>
              <a:gd name="T12" fmla="*/ 31500 w 32004"/>
              <a:gd name="T13" fmla="*/ 738 h 18005"/>
              <a:gd name="T14" fmla="*/ 31213 w 32004"/>
              <a:gd name="T15" fmla="*/ 450 h 18005"/>
              <a:gd name="T16" fmla="*/ 863 w 32004"/>
              <a:gd name="T17" fmla="*/ 450 h 18005"/>
              <a:gd name="T18" fmla="*/ 0 w 32004"/>
              <a:gd name="T19" fmla="*/ 0 h 18005"/>
              <a:gd name="T20" fmla="*/ 32004 w 32004"/>
              <a:gd name="T21" fmla="*/ 0 h 18005"/>
              <a:gd name="T22" fmla="*/ 32004 w 32004"/>
              <a:gd name="T23" fmla="*/ 18005 h 18005"/>
              <a:gd name="T24" fmla="*/ 0 w 32004"/>
              <a:gd name="T25" fmla="*/ 18005 h 18005"/>
              <a:gd name="T26" fmla="*/ 0 w 32004"/>
              <a:gd name="T27" fmla="*/ 0 h 18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004" h="18005">
                <a:moveTo>
                  <a:pt x="863" y="450"/>
                </a:moveTo>
                <a:cubicBezTo>
                  <a:pt x="704" y="450"/>
                  <a:pt x="575" y="579"/>
                  <a:pt x="575" y="738"/>
                </a:cubicBezTo>
                <a:lnTo>
                  <a:pt x="575" y="17338"/>
                </a:lnTo>
                <a:cubicBezTo>
                  <a:pt x="575" y="17497"/>
                  <a:pt x="704" y="17625"/>
                  <a:pt x="863" y="17625"/>
                </a:cubicBezTo>
                <a:lnTo>
                  <a:pt x="31213" y="17625"/>
                </a:lnTo>
                <a:cubicBezTo>
                  <a:pt x="31372" y="17625"/>
                  <a:pt x="31500" y="17497"/>
                  <a:pt x="31500" y="17338"/>
                </a:cubicBezTo>
                <a:lnTo>
                  <a:pt x="31500" y="738"/>
                </a:lnTo>
                <a:cubicBezTo>
                  <a:pt x="31500" y="579"/>
                  <a:pt x="31372" y="450"/>
                  <a:pt x="31213" y="450"/>
                </a:cubicBezTo>
                <a:lnTo>
                  <a:pt x="863" y="450"/>
                </a:lnTo>
                <a:close/>
                <a:moveTo>
                  <a:pt x="0" y="0"/>
                </a:moveTo>
                <a:lnTo>
                  <a:pt x="32004" y="0"/>
                </a:lnTo>
                <a:lnTo>
                  <a:pt x="32004" y="18005"/>
                </a:lnTo>
                <a:lnTo>
                  <a:pt x="0" y="18005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ransition spd="slow"/>
  <p:timing>
    <p:tnLst>
      <p:par>
        <p:cTn id="1" dur="indefinite" restart="never" nodeType="tmRoot"/>
      </p:par>
    </p:tnLst>
  </p:timing>
  <p:txStyles>
    <p:titleStyle>
      <a:lvl1pPr algn="l" defTabSz="957263" rtl="0" eaLnBrk="0" fontAlgn="base" hangingPunct="0">
        <a:lnSpc>
          <a:spcPts val="3238"/>
        </a:lnSpc>
        <a:spcBef>
          <a:spcPct val="0"/>
        </a:spcBef>
        <a:spcAft>
          <a:spcPct val="0"/>
        </a:spcAft>
        <a:buSzPct val="90000"/>
        <a:defRPr sz="2800" b="1">
          <a:solidFill>
            <a:srgbClr val="000000"/>
          </a:solidFill>
          <a:latin typeface="+mj-lt"/>
          <a:ea typeface="MS PGothic" pitchFamily="34" charset="-128"/>
          <a:cs typeface="MS PGothic" pitchFamily="34" charset="-128"/>
        </a:defRPr>
      </a:lvl1pPr>
      <a:lvl2pPr algn="l" defTabSz="957263" rtl="0" eaLnBrk="0" fontAlgn="base" hangingPunct="0">
        <a:lnSpc>
          <a:spcPts val="3238"/>
        </a:lnSpc>
        <a:spcBef>
          <a:spcPct val="0"/>
        </a:spcBef>
        <a:spcAft>
          <a:spcPct val="0"/>
        </a:spcAft>
        <a:buSzPct val="90000"/>
        <a:defRPr sz="28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l" defTabSz="957263" rtl="0" eaLnBrk="0" fontAlgn="base" hangingPunct="0">
        <a:lnSpc>
          <a:spcPts val="3238"/>
        </a:lnSpc>
        <a:spcBef>
          <a:spcPct val="0"/>
        </a:spcBef>
        <a:spcAft>
          <a:spcPct val="0"/>
        </a:spcAft>
        <a:buSzPct val="90000"/>
        <a:defRPr sz="28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l" defTabSz="957263" rtl="0" eaLnBrk="0" fontAlgn="base" hangingPunct="0">
        <a:lnSpc>
          <a:spcPts val="3238"/>
        </a:lnSpc>
        <a:spcBef>
          <a:spcPct val="0"/>
        </a:spcBef>
        <a:spcAft>
          <a:spcPct val="0"/>
        </a:spcAft>
        <a:buSzPct val="90000"/>
        <a:defRPr sz="28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l" defTabSz="957263" rtl="0" eaLnBrk="0" fontAlgn="base" hangingPunct="0">
        <a:lnSpc>
          <a:spcPts val="3238"/>
        </a:lnSpc>
        <a:spcBef>
          <a:spcPct val="0"/>
        </a:spcBef>
        <a:spcAft>
          <a:spcPct val="0"/>
        </a:spcAft>
        <a:buSzPct val="90000"/>
        <a:defRPr sz="2800" b="1">
          <a:solidFill>
            <a:srgbClr val="000000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l" defTabSz="957263" rtl="0" eaLnBrk="0" fontAlgn="base" hangingPunct="0">
        <a:lnSpc>
          <a:spcPts val="3238"/>
        </a:lnSpc>
        <a:spcBef>
          <a:spcPct val="0"/>
        </a:spcBef>
        <a:spcAft>
          <a:spcPct val="0"/>
        </a:spcAft>
        <a:buSzPct val="90000"/>
        <a:defRPr sz="1300" b="1">
          <a:solidFill>
            <a:schemeClr val="accent2"/>
          </a:solidFill>
          <a:latin typeface="Arial" charset="0"/>
        </a:defRPr>
      </a:lvl6pPr>
      <a:lvl7pPr marL="914400" algn="l" defTabSz="957263" rtl="0" eaLnBrk="0" fontAlgn="base" hangingPunct="0">
        <a:lnSpc>
          <a:spcPts val="3238"/>
        </a:lnSpc>
        <a:spcBef>
          <a:spcPct val="0"/>
        </a:spcBef>
        <a:spcAft>
          <a:spcPct val="0"/>
        </a:spcAft>
        <a:buSzPct val="90000"/>
        <a:defRPr sz="1300" b="1">
          <a:solidFill>
            <a:schemeClr val="accent2"/>
          </a:solidFill>
          <a:latin typeface="Arial" charset="0"/>
        </a:defRPr>
      </a:lvl7pPr>
      <a:lvl8pPr marL="1371600" algn="l" defTabSz="957263" rtl="0" eaLnBrk="0" fontAlgn="base" hangingPunct="0">
        <a:lnSpc>
          <a:spcPts val="3238"/>
        </a:lnSpc>
        <a:spcBef>
          <a:spcPct val="0"/>
        </a:spcBef>
        <a:spcAft>
          <a:spcPct val="0"/>
        </a:spcAft>
        <a:buSzPct val="90000"/>
        <a:defRPr sz="1300" b="1">
          <a:solidFill>
            <a:schemeClr val="accent2"/>
          </a:solidFill>
          <a:latin typeface="Arial" charset="0"/>
        </a:defRPr>
      </a:lvl8pPr>
      <a:lvl9pPr marL="1828800" algn="l" defTabSz="957263" rtl="0" eaLnBrk="0" fontAlgn="base" hangingPunct="0">
        <a:lnSpc>
          <a:spcPts val="3238"/>
        </a:lnSpc>
        <a:spcBef>
          <a:spcPct val="0"/>
        </a:spcBef>
        <a:spcAft>
          <a:spcPct val="0"/>
        </a:spcAft>
        <a:buSzPct val="90000"/>
        <a:defRPr sz="13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ea typeface="MS PGothic" pitchFamily="34" charset="-128"/>
          <a:cs typeface="MS PGothic" pitchFamily="34" charset="-128"/>
        </a:defRPr>
      </a:lvl5pPr>
      <a:lvl6pPr marL="1895475" algn="l" defTabSz="957263" rtl="0" eaLnBrk="0" fontAlgn="base" hangingPunct="0">
        <a:lnSpc>
          <a:spcPts val="2500"/>
        </a:lnSpc>
        <a:spcBef>
          <a:spcPct val="0"/>
        </a:spcBef>
        <a:spcAft>
          <a:spcPct val="0"/>
        </a:spcAft>
        <a:buSzPct val="90000"/>
        <a:defRPr sz="1600">
          <a:solidFill>
            <a:schemeClr val="tx1"/>
          </a:solidFill>
          <a:latin typeface="+mn-lt"/>
        </a:defRPr>
      </a:lvl6pPr>
      <a:lvl7pPr marL="2352675" algn="l" defTabSz="957263" rtl="0" eaLnBrk="0" fontAlgn="base" hangingPunct="0">
        <a:lnSpc>
          <a:spcPts val="2500"/>
        </a:lnSpc>
        <a:spcBef>
          <a:spcPct val="0"/>
        </a:spcBef>
        <a:spcAft>
          <a:spcPct val="0"/>
        </a:spcAft>
        <a:buSzPct val="90000"/>
        <a:defRPr sz="1600">
          <a:solidFill>
            <a:schemeClr val="tx1"/>
          </a:solidFill>
          <a:latin typeface="+mn-lt"/>
        </a:defRPr>
      </a:lvl7pPr>
      <a:lvl8pPr marL="2809875" algn="l" defTabSz="957263" rtl="0" eaLnBrk="0" fontAlgn="base" hangingPunct="0">
        <a:lnSpc>
          <a:spcPts val="2500"/>
        </a:lnSpc>
        <a:spcBef>
          <a:spcPct val="0"/>
        </a:spcBef>
        <a:spcAft>
          <a:spcPct val="0"/>
        </a:spcAft>
        <a:buSzPct val="90000"/>
        <a:defRPr sz="1600">
          <a:solidFill>
            <a:schemeClr val="tx1"/>
          </a:solidFill>
          <a:latin typeface="+mn-lt"/>
        </a:defRPr>
      </a:lvl8pPr>
      <a:lvl9pPr marL="3267075" algn="l" defTabSz="957263" rtl="0" eaLnBrk="0" fontAlgn="base" hangingPunct="0">
        <a:lnSpc>
          <a:spcPts val="2500"/>
        </a:lnSpc>
        <a:spcBef>
          <a:spcPct val="0"/>
        </a:spcBef>
        <a:spcAft>
          <a:spcPct val="0"/>
        </a:spcAft>
        <a:buSzPct val="90000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5" descr="ppt-Folienhintergrund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944" y="244475"/>
            <a:ext cx="89242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Format des Titel-Masters zu bearbeiten.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945" y="1773238"/>
            <a:ext cx="9981199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Textformatierung des Masters zu bearbeiten.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9" name="Rectangle 61"/>
          <p:cNvSpPr>
            <a:spLocks noChangeArrowheads="1"/>
          </p:cNvSpPr>
          <p:nvPr userDrawn="1"/>
        </p:nvSpPr>
        <p:spPr bwMode="auto">
          <a:xfrm>
            <a:off x="1025667" y="6381753"/>
            <a:ext cx="1019024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1066800" eaLnBrk="0" hangingPunct="0"/>
            <a:r>
              <a:rPr lang="de-DE" altLang="de-DE" sz="800" smtClean="0">
                <a:solidFill>
                  <a:srgbClr val="00A1E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de-DE" altLang="de-DE" sz="800" smtClean="0">
                <a:solidFill>
                  <a:srgbClr val="00A1E0"/>
                </a:solidFill>
                <a:latin typeface="Arial" pitchFamily="34" charset="0"/>
                <a:ea typeface="+mn-ea"/>
                <a:cs typeface="Arial" pitchFamily="34" charset="0"/>
              </a:rPr>
              <a:t>© </a:t>
            </a:r>
            <a:r>
              <a:rPr lang="de-DE" altLang="de-DE" sz="800" smtClean="0">
                <a:solidFill>
                  <a:srgbClr val="00A1E0"/>
                </a:solidFill>
                <a:latin typeface="Arial" pitchFamily="34" charset="0"/>
                <a:ea typeface="+mn-ea"/>
                <a:cs typeface="+mn-cs"/>
              </a:rPr>
              <a:t>car2go Europe GmbH – </a:t>
            </a:r>
            <a:r>
              <a:rPr lang="de-DE" altLang="de-DE" sz="800" b="1" smtClean="0">
                <a:solidFill>
                  <a:srgbClr val="00A1E0"/>
                </a:solidFill>
                <a:latin typeface="Arial" pitchFamily="34" charset="0"/>
                <a:ea typeface="+mn-ea"/>
                <a:cs typeface="+mn-cs"/>
              </a:rPr>
              <a:t>Page </a:t>
            </a:r>
            <a:fld id="{388E7944-943A-4933-BFC7-0B1D7CF77F58}" type="slidenum">
              <a:rPr lang="de-DE" altLang="de-DE" sz="800" b="1" smtClean="0">
                <a:solidFill>
                  <a:srgbClr val="00A1E0"/>
                </a:solidFill>
                <a:latin typeface="Arial" pitchFamily="34" charset="0"/>
                <a:ea typeface="+mn-ea"/>
                <a:cs typeface="+mn-cs"/>
              </a:rPr>
              <a:pPr defTabSz="1066800" eaLnBrk="0" hangingPunct="0"/>
              <a:t>‹#›</a:t>
            </a:fld>
            <a:endParaRPr lang="de-DE" altLang="de-DE" sz="800" b="1" smtClean="0">
              <a:solidFill>
                <a:srgbClr val="00A1E0"/>
              </a:solidFill>
              <a:latin typeface="Arial" pitchFamily="34" charset="0"/>
              <a:ea typeface="+mn-ea"/>
              <a:cs typeface="+mn-cs"/>
            </a:endParaRPr>
          </a:p>
          <a:p>
            <a:pPr defTabSz="1066800" eaLnBrk="0" hangingPunct="0"/>
            <a:endParaRPr lang="de-DE" altLang="de-DE" sz="800" smtClean="0">
              <a:solidFill>
                <a:srgbClr val="00A1E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0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57263" rtl="0" eaLnBrk="0" fontAlgn="base" hangingPunct="0">
        <a:lnSpc>
          <a:spcPts val="3238"/>
        </a:lnSpc>
        <a:spcBef>
          <a:spcPct val="0"/>
        </a:spcBef>
        <a:spcAft>
          <a:spcPct val="0"/>
        </a:spcAft>
        <a:buSzPct val="90000"/>
        <a:defRPr sz="1300" b="1">
          <a:solidFill>
            <a:schemeClr val="accent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ts val="3238"/>
        </a:lnSpc>
        <a:spcBef>
          <a:spcPct val="0"/>
        </a:spcBef>
        <a:spcAft>
          <a:spcPct val="0"/>
        </a:spcAft>
        <a:buSzPct val="90000"/>
        <a:defRPr sz="1300" b="1">
          <a:solidFill>
            <a:schemeClr val="accent2"/>
          </a:solidFill>
          <a:latin typeface="Arial" charset="0"/>
        </a:defRPr>
      </a:lvl2pPr>
      <a:lvl3pPr algn="l" defTabSz="957263" rtl="0" eaLnBrk="0" fontAlgn="base" hangingPunct="0">
        <a:lnSpc>
          <a:spcPts val="3238"/>
        </a:lnSpc>
        <a:spcBef>
          <a:spcPct val="0"/>
        </a:spcBef>
        <a:spcAft>
          <a:spcPct val="0"/>
        </a:spcAft>
        <a:buSzPct val="90000"/>
        <a:defRPr sz="1300" b="1">
          <a:solidFill>
            <a:schemeClr val="accent2"/>
          </a:solidFill>
          <a:latin typeface="Arial" charset="0"/>
        </a:defRPr>
      </a:lvl3pPr>
      <a:lvl4pPr algn="l" defTabSz="957263" rtl="0" eaLnBrk="0" fontAlgn="base" hangingPunct="0">
        <a:lnSpc>
          <a:spcPts val="3238"/>
        </a:lnSpc>
        <a:spcBef>
          <a:spcPct val="0"/>
        </a:spcBef>
        <a:spcAft>
          <a:spcPct val="0"/>
        </a:spcAft>
        <a:buSzPct val="90000"/>
        <a:defRPr sz="1300" b="1">
          <a:solidFill>
            <a:schemeClr val="accent2"/>
          </a:solidFill>
          <a:latin typeface="Arial" charset="0"/>
        </a:defRPr>
      </a:lvl4pPr>
      <a:lvl5pPr algn="l" defTabSz="957263" rtl="0" eaLnBrk="0" fontAlgn="base" hangingPunct="0">
        <a:lnSpc>
          <a:spcPts val="3238"/>
        </a:lnSpc>
        <a:spcBef>
          <a:spcPct val="0"/>
        </a:spcBef>
        <a:spcAft>
          <a:spcPct val="0"/>
        </a:spcAft>
        <a:buSzPct val="90000"/>
        <a:defRPr sz="1300" b="1">
          <a:solidFill>
            <a:schemeClr val="accent2"/>
          </a:solidFill>
          <a:latin typeface="Arial" charset="0"/>
        </a:defRPr>
      </a:lvl5pPr>
      <a:lvl6pPr marL="457200" algn="l" defTabSz="957263" rtl="0" eaLnBrk="0" fontAlgn="base" hangingPunct="0">
        <a:lnSpc>
          <a:spcPts val="3238"/>
        </a:lnSpc>
        <a:spcBef>
          <a:spcPct val="0"/>
        </a:spcBef>
        <a:spcAft>
          <a:spcPct val="0"/>
        </a:spcAft>
        <a:buSzPct val="90000"/>
        <a:defRPr sz="1300" b="1">
          <a:solidFill>
            <a:schemeClr val="accent2"/>
          </a:solidFill>
          <a:latin typeface="Arial" charset="0"/>
        </a:defRPr>
      </a:lvl6pPr>
      <a:lvl7pPr marL="914400" algn="l" defTabSz="957263" rtl="0" eaLnBrk="0" fontAlgn="base" hangingPunct="0">
        <a:lnSpc>
          <a:spcPts val="3238"/>
        </a:lnSpc>
        <a:spcBef>
          <a:spcPct val="0"/>
        </a:spcBef>
        <a:spcAft>
          <a:spcPct val="0"/>
        </a:spcAft>
        <a:buSzPct val="90000"/>
        <a:defRPr sz="1300" b="1">
          <a:solidFill>
            <a:schemeClr val="accent2"/>
          </a:solidFill>
          <a:latin typeface="Arial" charset="0"/>
        </a:defRPr>
      </a:lvl7pPr>
      <a:lvl8pPr marL="1371600" algn="l" defTabSz="957263" rtl="0" eaLnBrk="0" fontAlgn="base" hangingPunct="0">
        <a:lnSpc>
          <a:spcPts val="3238"/>
        </a:lnSpc>
        <a:spcBef>
          <a:spcPct val="0"/>
        </a:spcBef>
        <a:spcAft>
          <a:spcPct val="0"/>
        </a:spcAft>
        <a:buSzPct val="90000"/>
        <a:defRPr sz="1300" b="1">
          <a:solidFill>
            <a:schemeClr val="accent2"/>
          </a:solidFill>
          <a:latin typeface="Arial" charset="0"/>
        </a:defRPr>
      </a:lvl8pPr>
      <a:lvl9pPr marL="1828800" algn="l" defTabSz="957263" rtl="0" eaLnBrk="0" fontAlgn="base" hangingPunct="0">
        <a:lnSpc>
          <a:spcPts val="3238"/>
        </a:lnSpc>
        <a:spcBef>
          <a:spcPct val="0"/>
        </a:spcBef>
        <a:spcAft>
          <a:spcPct val="0"/>
        </a:spcAft>
        <a:buSzPct val="90000"/>
        <a:defRPr sz="1300" b="1">
          <a:solidFill>
            <a:schemeClr val="accent2"/>
          </a:solidFill>
          <a:latin typeface="Arial" charset="0"/>
        </a:defRPr>
      </a:lvl9pPr>
    </p:titleStyle>
    <p:bodyStyle>
      <a:lvl1pPr marL="176213" indent="-176213" algn="l" defTabSz="957263" rtl="0" eaLnBrk="0" fontAlgn="base" hangingPunct="0">
        <a:lnSpc>
          <a:spcPts val="2500"/>
        </a:lnSpc>
        <a:spcBef>
          <a:spcPct val="0"/>
        </a:spcBef>
        <a:spcAft>
          <a:spcPct val="0"/>
        </a:spcAft>
        <a:buSzPct val="90000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168275" algn="l" defTabSz="957263" rtl="0" eaLnBrk="0" fontAlgn="base" hangingPunct="0">
        <a:lnSpc>
          <a:spcPts val="2500"/>
        </a:lnSpc>
        <a:spcBef>
          <a:spcPct val="0"/>
        </a:spcBef>
        <a:spcAft>
          <a:spcPct val="0"/>
        </a:spcAft>
        <a:buSzPct val="90000"/>
        <a:defRPr sz="1600">
          <a:solidFill>
            <a:schemeClr val="tx1"/>
          </a:solidFill>
          <a:latin typeface="+mn-lt"/>
        </a:defRPr>
      </a:lvl2pPr>
      <a:lvl3pPr marL="854075" indent="-166688" algn="l" defTabSz="957263" rtl="0" eaLnBrk="0" fontAlgn="base" hangingPunct="0">
        <a:lnSpc>
          <a:spcPts val="2500"/>
        </a:lnSpc>
        <a:spcBef>
          <a:spcPct val="0"/>
        </a:spcBef>
        <a:spcAft>
          <a:spcPct val="0"/>
        </a:spcAft>
        <a:buSzPct val="90000"/>
        <a:defRPr sz="1600">
          <a:solidFill>
            <a:schemeClr val="tx1"/>
          </a:solidFill>
          <a:latin typeface="+mn-lt"/>
        </a:defRPr>
      </a:lvl3pPr>
      <a:lvl4pPr marL="1193800" indent="-168275" algn="l" defTabSz="957263" rtl="0" eaLnBrk="0" fontAlgn="base" hangingPunct="0">
        <a:lnSpc>
          <a:spcPts val="2500"/>
        </a:lnSpc>
        <a:spcBef>
          <a:spcPct val="0"/>
        </a:spcBef>
        <a:spcAft>
          <a:spcPct val="0"/>
        </a:spcAft>
        <a:buSzPct val="90000"/>
        <a:defRPr sz="1600">
          <a:solidFill>
            <a:schemeClr val="tx1"/>
          </a:solidFill>
          <a:latin typeface="+mn-lt"/>
        </a:defRPr>
      </a:lvl4pPr>
      <a:lvl5pPr marL="1533525" indent="-168275" algn="l" defTabSz="957263" rtl="0" eaLnBrk="0" fontAlgn="base" hangingPunct="0">
        <a:lnSpc>
          <a:spcPts val="2500"/>
        </a:lnSpc>
        <a:spcBef>
          <a:spcPct val="0"/>
        </a:spcBef>
        <a:spcAft>
          <a:spcPct val="0"/>
        </a:spcAft>
        <a:buSzPct val="90000"/>
        <a:defRPr sz="1600">
          <a:solidFill>
            <a:schemeClr val="tx1"/>
          </a:solidFill>
          <a:latin typeface="+mn-lt"/>
        </a:defRPr>
      </a:lvl5pPr>
      <a:lvl6pPr marL="1990725" indent="-168275" algn="l" defTabSz="957263" rtl="0" eaLnBrk="0" fontAlgn="base" hangingPunct="0">
        <a:lnSpc>
          <a:spcPts val="2500"/>
        </a:lnSpc>
        <a:spcBef>
          <a:spcPct val="0"/>
        </a:spcBef>
        <a:spcAft>
          <a:spcPct val="0"/>
        </a:spcAft>
        <a:buSzPct val="90000"/>
        <a:defRPr sz="1600">
          <a:solidFill>
            <a:schemeClr val="tx1"/>
          </a:solidFill>
          <a:latin typeface="+mn-lt"/>
        </a:defRPr>
      </a:lvl6pPr>
      <a:lvl7pPr marL="2447925" indent="-168275" algn="l" defTabSz="957263" rtl="0" eaLnBrk="0" fontAlgn="base" hangingPunct="0">
        <a:lnSpc>
          <a:spcPts val="2500"/>
        </a:lnSpc>
        <a:spcBef>
          <a:spcPct val="0"/>
        </a:spcBef>
        <a:spcAft>
          <a:spcPct val="0"/>
        </a:spcAft>
        <a:buSzPct val="90000"/>
        <a:defRPr sz="1600">
          <a:solidFill>
            <a:schemeClr val="tx1"/>
          </a:solidFill>
          <a:latin typeface="+mn-lt"/>
        </a:defRPr>
      </a:lvl7pPr>
      <a:lvl8pPr marL="2905125" indent="-168275" algn="l" defTabSz="957263" rtl="0" eaLnBrk="0" fontAlgn="base" hangingPunct="0">
        <a:lnSpc>
          <a:spcPts val="2500"/>
        </a:lnSpc>
        <a:spcBef>
          <a:spcPct val="0"/>
        </a:spcBef>
        <a:spcAft>
          <a:spcPct val="0"/>
        </a:spcAft>
        <a:buSzPct val="90000"/>
        <a:defRPr sz="1600">
          <a:solidFill>
            <a:schemeClr val="tx1"/>
          </a:solidFill>
          <a:latin typeface="+mn-lt"/>
        </a:defRPr>
      </a:lvl8pPr>
      <a:lvl9pPr marL="3362325" indent="-168275" algn="l" defTabSz="957263" rtl="0" eaLnBrk="0" fontAlgn="base" hangingPunct="0">
        <a:lnSpc>
          <a:spcPts val="2500"/>
        </a:lnSpc>
        <a:spcBef>
          <a:spcPct val="0"/>
        </a:spcBef>
        <a:spcAft>
          <a:spcPct val="0"/>
        </a:spcAft>
        <a:buSzPct val="90000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8"/>
          <p:cNvSpPr>
            <a:spLocks noChangeArrowheads="1"/>
          </p:cNvSpPr>
          <p:nvPr userDrawn="1"/>
        </p:nvSpPr>
        <p:spPr bwMode="auto">
          <a:xfrm>
            <a:off x="0" y="0"/>
            <a:ext cx="12188825" cy="6859588"/>
          </a:xfrm>
          <a:prstGeom prst="rect">
            <a:avLst/>
          </a:prstGeom>
          <a:solidFill>
            <a:srgbClr val="3F9A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0234" tIns="0" rIns="0" bIns="0" anchor="ctr"/>
          <a:lstStyle/>
          <a:p>
            <a:pPr algn="ctr" defTabSz="1088410">
              <a:spcBef>
                <a:spcPct val="50000"/>
              </a:spcBef>
            </a:pPr>
            <a:endParaRPr lang="de-DE" sz="1200" b="1">
              <a:solidFill>
                <a:srgbClr val="000000"/>
              </a:solidFill>
              <a:latin typeface="CorpoS"/>
              <a:ea typeface="+mn-ea"/>
              <a:cs typeface="Arial" pitchFamily="34" charset="0"/>
            </a:endParaRPr>
          </a:p>
        </p:txBody>
      </p:sp>
      <p:pic>
        <p:nvPicPr>
          <p:cNvPr id="1027" name="Picture 7" descr="Daimler_Logotype_042_CO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8" y="176254"/>
            <a:ext cx="2080141" cy="24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DFS_066_CO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462" y="201660"/>
            <a:ext cx="3218612" cy="19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AutoShape 20"/>
          <p:cNvSpPr>
            <a:spLocks noChangeArrowheads="1"/>
          </p:cNvSpPr>
          <p:nvPr/>
        </p:nvSpPr>
        <p:spPr bwMode="auto">
          <a:xfrm>
            <a:off x="237006" y="3290696"/>
            <a:ext cx="11710583" cy="278196"/>
          </a:xfrm>
          <a:prstGeom prst="roundRect">
            <a:avLst>
              <a:gd name="adj" fmla="val 2403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89987" anchor="ctr">
            <a:spAutoFit/>
          </a:bodyPr>
          <a:lstStyle/>
          <a:p>
            <a:pPr algn="ctr" defTabSz="1088410">
              <a:spcBef>
                <a:spcPct val="50000"/>
              </a:spcBef>
            </a:pPr>
            <a:endParaRPr lang="de-DE" sz="1200" b="1">
              <a:solidFill>
                <a:srgbClr val="000000"/>
              </a:solidFill>
              <a:latin typeface="CorpoS"/>
              <a:ea typeface="+mn-ea"/>
              <a:cs typeface="Arial" pitchFamily="34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6914" y="1543407"/>
            <a:ext cx="11135000" cy="49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6914" y="6707153"/>
            <a:ext cx="5565384" cy="15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defRPr sz="1100" b="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 defTabSz="1088410">
              <a:defRPr/>
            </a:pPr>
            <a:r>
              <a:rPr lang="de-DE">
                <a:solidFill>
                  <a:srgbClr val="FFFFFF"/>
                </a:solidFill>
                <a:latin typeface="CorpoS"/>
                <a:ea typeface="+mn-ea"/>
              </a:rPr>
              <a:t>Mobility Services| OP2013/2014</a:t>
            </a:r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8586" y="6707153"/>
            <a:ext cx="2393327" cy="15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defRPr sz="1100" b="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 defTabSz="1088410">
              <a:defRPr/>
            </a:pPr>
            <a:fld id="{8E85FDB3-D4E1-40B3-B527-8E3C62AE5BB3}" type="slidenum">
              <a:rPr lang="en-US">
                <a:solidFill>
                  <a:srgbClr val="FFFFFF"/>
                </a:solidFill>
                <a:latin typeface="CorpoS"/>
                <a:ea typeface="+mn-ea"/>
              </a:rPr>
              <a:pPr defTabSz="1088410">
                <a:defRPr/>
              </a:pPr>
              <a:t>‹#›</a:t>
            </a:fld>
            <a:endParaRPr lang="en-US" dirty="0">
              <a:solidFill>
                <a:srgbClr val="FFFFFF"/>
              </a:solidFill>
              <a:latin typeface="CorpoS"/>
              <a:ea typeface="+mn-ea"/>
            </a:endParaRPr>
          </a:p>
        </p:txBody>
      </p:sp>
      <p:sp>
        <p:nvSpPr>
          <p:cNvPr id="10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26914" y="406495"/>
            <a:ext cx="7679382" cy="79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FBFD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pic>
        <p:nvPicPr>
          <p:cNvPr id="1034" name="Picture 31" descr="DFS_Mobility Services logo rgb_pos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655" y="466833"/>
            <a:ext cx="2960445" cy="73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AutoShape 32"/>
          <p:cNvSpPr>
            <a:spLocks noChangeArrowheads="1"/>
          </p:cNvSpPr>
          <p:nvPr userDrawn="1"/>
        </p:nvSpPr>
        <p:spPr bwMode="auto">
          <a:xfrm>
            <a:off x="1" y="406495"/>
            <a:ext cx="8206296" cy="790758"/>
          </a:xfrm>
          <a:prstGeom prst="roundRect">
            <a:avLst>
              <a:gd name="adj" fmla="val 16667"/>
            </a:avLst>
          </a:prstGeom>
          <a:solidFill>
            <a:srgbClr val="3F9AC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65C79"/>
                  </a:outerShdw>
                </a:effectLst>
              </a14:hiddenEffects>
            </a:ext>
          </a:extLst>
        </p:spPr>
        <p:txBody>
          <a:bodyPr wrap="none" lIns="108841" tIns="54421" rIns="108841" bIns="54421" anchor="ctr"/>
          <a:lstStyle/>
          <a:p>
            <a:pPr algn="r" defTabSz="1088410" eaLnBrk="0" hangingPunct="0"/>
            <a:endParaRPr lang="en-US" sz="2900" b="1" dirty="0">
              <a:solidFill>
                <a:srgbClr val="FFFFFF"/>
              </a:solidFill>
              <a:latin typeface="CorpoS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3571"/>
        </a:lnSpc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571"/>
        </a:lnSpc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CorpoS" pitchFamily="2" charset="0"/>
        </a:defRPr>
      </a:lvl2pPr>
      <a:lvl3pPr algn="l" rtl="0" eaLnBrk="0" fontAlgn="base" hangingPunct="0">
        <a:lnSpc>
          <a:spcPts val="3571"/>
        </a:lnSpc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CorpoS" pitchFamily="2" charset="0"/>
        </a:defRPr>
      </a:lvl3pPr>
      <a:lvl4pPr algn="l" rtl="0" eaLnBrk="0" fontAlgn="base" hangingPunct="0">
        <a:lnSpc>
          <a:spcPts val="3571"/>
        </a:lnSpc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CorpoS" pitchFamily="2" charset="0"/>
        </a:defRPr>
      </a:lvl4pPr>
      <a:lvl5pPr algn="l" rtl="0" eaLnBrk="0" fontAlgn="base" hangingPunct="0">
        <a:lnSpc>
          <a:spcPts val="3571"/>
        </a:lnSpc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CorpoS" pitchFamily="2" charset="0"/>
        </a:defRPr>
      </a:lvl5pPr>
      <a:lvl6pPr marL="544205" algn="l" rtl="0" fontAlgn="base">
        <a:lnSpc>
          <a:spcPts val="3571"/>
        </a:lnSpc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CorpoS" pitchFamily="2" charset="0"/>
        </a:defRPr>
      </a:lvl6pPr>
      <a:lvl7pPr marL="1088410" algn="l" rtl="0" fontAlgn="base">
        <a:lnSpc>
          <a:spcPts val="3571"/>
        </a:lnSpc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CorpoS" pitchFamily="2" charset="0"/>
        </a:defRPr>
      </a:lvl7pPr>
      <a:lvl8pPr marL="1632615" algn="l" rtl="0" fontAlgn="base">
        <a:lnSpc>
          <a:spcPts val="3571"/>
        </a:lnSpc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CorpoS" pitchFamily="2" charset="0"/>
        </a:defRPr>
      </a:lvl8pPr>
      <a:lvl9pPr marL="2176821" algn="l" rtl="0" fontAlgn="base">
        <a:lnSpc>
          <a:spcPts val="3571"/>
        </a:lnSpc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CorpoS" pitchFamily="2" charset="0"/>
        </a:defRPr>
      </a:lvl9pPr>
    </p:titleStyle>
    <p:bodyStyle>
      <a:lvl1pPr marL="408154" indent="-408154" algn="l" rtl="0" eaLnBrk="0" fontAlgn="base" hangingPunct="0">
        <a:lnSpc>
          <a:spcPct val="108000"/>
        </a:lnSpc>
        <a:spcBef>
          <a:spcPct val="0"/>
        </a:spcBef>
        <a:spcAft>
          <a:spcPct val="42000"/>
        </a:spcAft>
        <a:buSzPct val="75000"/>
        <a:defRPr sz="2400">
          <a:solidFill>
            <a:srgbClr val="3F9AC9"/>
          </a:solidFill>
          <a:latin typeface="+mn-lt"/>
          <a:ea typeface="+mn-ea"/>
          <a:cs typeface="+mn-cs"/>
        </a:defRPr>
      </a:lvl1pPr>
      <a:lvl2pPr marL="425161" indent="-211635" algn="l" rtl="0" eaLnBrk="0" fontAlgn="base" hangingPunct="0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400">
          <a:solidFill>
            <a:srgbClr val="3F9AC9"/>
          </a:solidFill>
          <a:latin typeface="+mn-lt"/>
        </a:defRPr>
      </a:lvl2pPr>
      <a:lvl3pPr marL="963697" indent="-211635" algn="l" rtl="0" eaLnBrk="0" fontAlgn="base" hangingPunct="0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400">
          <a:solidFill>
            <a:srgbClr val="3F9AC9"/>
          </a:solidFill>
          <a:latin typeface="+mn-lt"/>
        </a:defRPr>
      </a:lvl3pPr>
      <a:lvl4pPr marL="1502234" indent="-215415" algn="l" rtl="0" eaLnBrk="0" fontAlgn="base" hangingPunct="0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400">
          <a:solidFill>
            <a:srgbClr val="3F9AC9"/>
          </a:solidFill>
          <a:latin typeface="+mn-lt"/>
        </a:defRPr>
      </a:lvl4pPr>
      <a:lvl5pPr marL="2029432" indent="-215415" algn="l" rtl="0" eaLnBrk="0" fontAlgn="base" hangingPunct="0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400">
          <a:solidFill>
            <a:srgbClr val="3F9AC9"/>
          </a:solidFill>
          <a:latin typeface="+mn-lt"/>
        </a:defRPr>
      </a:lvl5pPr>
      <a:lvl6pPr marL="2573637" indent="-215415" algn="l" rtl="0" fontAlgn="base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400">
          <a:solidFill>
            <a:srgbClr val="3F9AC9"/>
          </a:solidFill>
          <a:latin typeface="+mn-lt"/>
        </a:defRPr>
      </a:lvl6pPr>
      <a:lvl7pPr marL="3117842" indent="-215415" algn="l" rtl="0" fontAlgn="base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400">
          <a:solidFill>
            <a:srgbClr val="3F9AC9"/>
          </a:solidFill>
          <a:latin typeface="+mn-lt"/>
        </a:defRPr>
      </a:lvl7pPr>
      <a:lvl8pPr marL="3662047" indent="-215415" algn="l" rtl="0" fontAlgn="base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400">
          <a:solidFill>
            <a:srgbClr val="3F9AC9"/>
          </a:solidFill>
          <a:latin typeface="+mn-lt"/>
        </a:defRPr>
      </a:lvl8pPr>
      <a:lvl9pPr marL="4206252" indent="-215415" algn="l" rtl="0" fontAlgn="base">
        <a:lnSpc>
          <a:spcPct val="108000"/>
        </a:lnSpc>
        <a:spcBef>
          <a:spcPct val="0"/>
        </a:spcBef>
        <a:spcAft>
          <a:spcPct val="42000"/>
        </a:spcAft>
        <a:buSzPct val="75000"/>
        <a:buChar char="•"/>
        <a:defRPr sz="2400">
          <a:solidFill>
            <a:srgbClr val="3F9AC9"/>
          </a:solidFill>
          <a:latin typeface="+mn-lt"/>
        </a:defRPr>
      </a:lvl9pPr>
    </p:bodyStyle>
    <p:otherStyle>
      <a:defPPr>
        <a:defRPr lang="de-DE"/>
      </a:defPPr>
      <a:lvl1pPr marL="0" algn="l" defTabSz="1088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05" algn="l" defTabSz="1088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0" algn="l" defTabSz="1088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15" algn="l" defTabSz="1088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21" algn="l" defTabSz="1088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26" algn="l" defTabSz="1088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31" algn="l" defTabSz="1088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36" algn="l" defTabSz="1088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641" algn="l" defTabSz="108841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tags" Target="../tags/tag9.xml"/><Relationship Id="rId11" Type="http://schemas.openxmlformats.org/officeDocument/2006/relationships/image" Target="../media/image16.png"/><Relationship Id="rId5" Type="http://schemas.openxmlformats.org/officeDocument/2006/relationships/tags" Target="../tags/tag8.xml"/><Relationship Id="rId10" Type="http://schemas.openxmlformats.org/officeDocument/2006/relationships/image" Target="../media/image15.emf"/><Relationship Id="rId4" Type="http://schemas.openxmlformats.org/officeDocument/2006/relationships/tags" Target="../tags/tag7.xml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taxi.net/home.html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10" Type="http://schemas.openxmlformats.org/officeDocument/2006/relationships/image" Target="../media/image16.png"/><Relationship Id="rId4" Type="http://schemas.openxmlformats.org/officeDocument/2006/relationships/image" Target="../media/image32.jpe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37343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5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1004" y="4878388"/>
            <a:ext cx="6673696" cy="1622576"/>
          </a:xfrm>
          <a:prstGeom prst="rect">
            <a:avLst/>
          </a:prstGeom>
          <a:noFill/>
          <a:ln>
            <a:noFill/>
          </a:ln>
        </p:spPr>
        <p:txBody>
          <a:bodyPr wrap="square" lIns="98124" tIns="49062" rIns="98124" bIns="49062">
            <a:spAutoFit/>
          </a:bodyPr>
          <a:lstStyle>
            <a:lvl1pPr defTabSz="981075" eaLnBrk="0" hangingPunct="0">
              <a:defRPr sz="2000" b="1">
                <a:solidFill>
                  <a:srgbClr val="009DE4"/>
                </a:solidFill>
                <a:latin typeface="Arial" charset="0"/>
              </a:defRPr>
            </a:lvl1pPr>
            <a:lvl2pPr marL="742950" indent="-285750" defTabSz="981075" eaLnBrk="0" hangingPunct="0">
              <a:defRPr sz="2000" b="1">
                <a:solidFill>
                  <a:srgbClr val="009DE4"/>
                </a:solidFill>
                <a:latin typeface="Arial" charset="0"/>
              </a:defRPr>
            </a:lvl2pPr>
            <a:lvl3pPr marL="1143000" indent="-228600" defTabSz="981075" eaLnBrk="0" hangingPunct="0">
              <a:defRPr sz="2000" b="1">
                <a:solidFill>
                  <a:srgbClr val="009DE4"/>
                </a:solidFill>
                <a:latin typeface="Arial" charset="0"/>
              </a:defRPr>
            </a:lvl3pPr>
            <a:lvl4pPr marL="1600200" indent="-228600" defTabSz="981075" eaLnBrk="0" hangingPunct="0">
              <a:defRPr sz="2000" b="1">
                <a:solidFill>
                  <a:srgbClr val="009DE4"/>
                </a:solidFill>
                <a:latin typeface="Arial" charset="0"/>
              </a:defRPr>
            </a:lvl4pPr>
            <a:lvl5pPr marL="2057400" indent="-228600" defTabSz="981075" eaLnBrk="0" hangingPunct="0">
              <a:defRPr sz="2000" b="1">
                <a:solidFill>
                  <a:srgbClr val="009DE4"/>
                </a:solidFill>
                <a:latin typeface="Arial" charset="0"/>
              </a:defRPr>
            </a:lvl5pPr>
            <a:lvl6pPr marL="2514600" indent="-228600" algn="ctr" defTabSz="981075" eaLnBrk="0" fontAlgn="base" hangingPunct="0">
              <a:lnSpc>
                <a:spcPts val="3238"/>
              </a:lnSpc>
              <a:spcBef>
                <a:spcPct val="0"/>
              </a:spcBef>
              <a:spcAft>
                <a:spcPct val="0"/>
              </a:spcAft>
              <a:buSzPct val="90000"/>
              <a:defRPr sz="2000" b="1">
                <a:solidFill>
                  <a:srgbClr val="009DE4"/>
                </a:solidFill>
                <a:latin typeface="Arial" charset="0"/>
              </a:defRPr>
            </a:lvl6pPr>
            <a:lvl7pPr marL="2971800" indent="-228600" algn="ctr" defTabSz="981075" eaLnBrk="0" fontAlgn="base" hangingPunct="0">
              <a:lnSpc>
                <a:spcPts val="3238"/>
              </a:lnSpc>
              <a:spcBef>
                <a:spcPct val="0"/>
              </a:spcBef>
              <a:spcAft>
                <a:spcPct val="0"/>
              </a:spcAft>
              <a:buSzPct val="90000"/>
              <a:defRPr sz="2000" b="1">
                <a:solidFill>
                  <a:srgbClr val="009DE4"/>
                </a:solidFill>
                <a:latin typeface="Arial" charset="0"/>
              </a:defRPr>
            </a:lvl7pPr>
            <a:lvl8pPr marL="3429000" indent="-228600" algn="ctr" defTabSz="981075" eaLnBrk="0" fontAlgn="base" hangingPunct="0">
              <a:lnSpc>
                <a:spcPts val="3238"/>
              </a:lnSpc>
              <a:spcBef>
                <a:spcPct val="0"/>
              </a:spcBef>
              <a:spcAft>
                <a:spcPct val="0"/>
              </a:spcAft>
              <a:buSzPct val="90000"/>
              <a:defRPr sz="2000" b="1">
                <a:solidFill>
                  <a:srgbClr val="009DE4"/>
                </a:solidFill>
                <a:latin typeface="Arial" charset="0"/>
              </a:defRPr>
            </a:lvl8pPr>
            <a:lvl9pPr marL="3886200" indent="-228600" algn="ctr" defTabSz="981075" eaLnBrk="0" fontAlgn="base" hangingPunct="0">
              <a:lnSpc>
                <a:spcPts val="3238"/>
              </a:lnSpc>
              <a:spcBef>
                <a:spcPct val="0"/>
              </a:spcBef>
              <a:spcAft>
                <a:spcPct val="0"/>
              </a:spcAft>
              <a:buSzPct val="90000"/>
              <a:defRPr sz="2000" b="1">
                <a:solidFill>
                  <a:srgbClr val="009DE4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buSzTx/>
            </a:pPr>
            <a:r>
              <a:rPr lang="de-DE" sz="1700" dirty="0" smtClean="0">
                <a:solidFill>
                  <a:schemeClr val="tx1"/>
                </a:solidFill>
                <a:latin typeface="DIN Offc Pro" pitchFamily="34" charset="0"/>
              </a:rPr>
              <a:t>WEST</a:t>
            </a:r>
            <a:r>
              <a:rPr lang="de-DE" sz="1700" i="1" dirty="0" smtClean="0">
                <a:solidFill>
                  <a:schemeClr val="tx1"/>
                </a:solidFill>
                <a:latin typeface="DIN Offc Pro" pitchFamily="34" charset="0"/>
              </a:rPr>
              <a:t>TRANS </a:t>
            </a:r>
            <a:r>
              <a:rPr lang="de-DE" sz="1700" dirty="0" smtClean="0">
                <a:solidFill>
                  <a:schemeClr val="tx1"/>
                </a:solidFill>
                <a:latin typeface="DIN Offc Pro" pitchFamily="34" charset="0"/>
              </a:rPr>
              <a:t>  July 25th  2013</a:t>
            </a:r>
          </a:p>
          <a:p>
            <a:pPr algn="l" eaLnBrk="1" hangingPunct="1">
              <a:lnSpc>
                <a:spcPct val="100000"/>
              </a:lnSpc>
              <a:buSzTx/>
            </a:pPr>
            <a:endParaRPr lang="de-DE" sz="1700" i="1" dirty="0" smtClean="0">
              <a:solidFill>
                <a:schemeClr val="tx1"/>
              </a:solidFill>
              <a:latin typeface="DIN Offc Pro" pitchFamily="34" charset="0"/>
            </a:endParaRPr>
          </a:p>
          <a:p>
            <a:pPr algn="l" eaLnBrk="1" hangingPunct="1">
              <a:lnSpc>
                <a:spcPct val="100000"/>
              </a:lnSpc>
              <a:buSzTx/>
            </a:pPr>
            <a:r>
              <a:rPr lang="de-DE" sz="1600" b="0" i="1" dirty="0" smtClean="0">
                <a:solidFill>
                  <a:schemeClr val="tx1"/>
                </a:solidFill>
                <a:latin typeface="DIN Offc Pro" pitchFamily="34" charset="0"/>
              </a:rPr>
              <a:t>Trevor Storey Business Development car2go UK</a:t>
            </a:r>
          </a:p>
          <a:p>
            <a:pPr algn="l" eaLnBrk="1" hangingPunct="1">
              <a:lnSpc>
                <a:spcPct val="100000"/>
              </a:lnSpc>
              <a:buSzTx/>
            </a:pPr>
            <a:r>
              <a:rPr lang="de-DE" sz="1600" b="0" i="1" dirty="0" smtClean="0">
                <a:solidFill>
                  <a:schemeClr val="tx1"/>
                </a:solidFill>
                <a:latin typeface="DIN Offc Pro" pitchFamily="34" charset="0"/>
              </a:rPr>
              <a:t>Stephanie Becker  Business Development car2go UK &amp; Moovel </a:t>
            </a:r>
          </a:p>
          <a:p>
            <a:pPr algn="l" eaLnBrk="1" hangingPunct="1">
              <a:lnSpc>
                <a:spcPct val="100000"/>
              </a:lnSpc>
              <a:buSzTx/>
            </a:pPr>
            <a:r>
              <a:rPr lang="de-DE" sz="1600" b="0" i="1" dirty="0" smtClean="0">
                <a:solidFill>
                  <a:schemeClr val="tx1"/>
                </a:solidFill>
                <a:latin typeface="DIN Offc Pro" pitchFamily="34" charset="0"/>
              </a:rPr>
              <a:t>Thomas Beermann Chief Operating Officer car2go Europe</a:t>
            </a:r>
            <a:endParaRPr lang="de-DE" sz="1600" b="0" i="1" dirty="0">
              <a:solidFill>
                <a:schemeClr val="tx1"/>
              </a:solidFill>
              <a:latin typeface="DIN Offc Pro" pitchFamily="34" charset="0"/>
            </a:endParaRPr>
          </a:p>
          <a:p>
            <a:pPr algn="l" eaLnBrk="1" hangingPunct="1">
              <a:lnSpc>
                <a:spcPct val="100000"/>
              </a:lnSpc>
              <a:buSzTx/>
            </a:pPr>
            <a:endParaRPr lang="de-DE" sz="1700" dirty="0">
              <a:solidFill>
                <a:schemeClr val="tx1"/>
              </a:solidFill>
              <a:latin typeface="DIN Offc Pro" pitchFamily="34" charset="0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5336" y="1557338"/>
            <a:ext cx="7886886" cy="203317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611427">
            <a:spAutoFit/>
          </a:bodyPr>
          <a:lstStyle/>
          <a:p>
            <a:pPr algn="l" defTabSz="957263"/>
            <a:r>
              <a:rPr lang="de-DE" sz="2500" dirty="0">
                <a:latin typeface="DIN Offc Pro" pitchFamily="34" charset="0"/>
              </a:rPr>
              <a:t>T</a:t>
            </a:r>
            <a:r>
              <a:rPr lang="de-DE" sz="2500" dirty="0" smtClean="0">
                <a:solidFill>
                  <a:schemeClr val="tx1"/>
                </a:solidFill>
                <a:latin typeface="DIN Offc Pro" pitchFamily="34" charset="0"/>
              </a:rPr>
              <a:t>he </a:t>
            </a:r>
            <a:r>
              <a:rPr lang="de-DE" sz="2500" dirty="0">
                <a:solidFill>
                  <a:schemeClr val="tx1"/>
                </a:solidFill>
                <a:latin typeface="DIN Offc Pro" pitchFamily="34" charset="0"/>
              </a:rPr>
              <a:t>future </a:t>
            </a:r>
            <a:r>
              <a:rPr lang="de-DE" sz="2500" dirty="0" smtClean="0">
                <a:solidFill>
                  <a:schemeClr val="tx1"/>
                </a:solidFill>
                <a:latin typeface="DIN Offc Pro" pitchFamily="34" charset="0"/>
              </a:rPr>
              <a:t>of urban mobility</a:t>
            </a:r>
          </a:p>
          <a:p>
            <a:pPr algn="l" defTabSz="957263"/>
            <a:r>
              <a:rPr lang="de-DE" sz="2500" dirty="0" smtClean="0">
                <a:latin typeface="DIN Offc Pro" pitchFamily="34" charset="0"/>
              </a:rPr>
              <a:t>Supporting WESTTRANS</a:t>
            </a:r>
          </a:p>
          <a:p>
            <a:pPr algn="l" defTabSz="957263"/>
            <a:endParaRPr lang="de-DE" sz="2500" dirty="0">
              <a:solidFill>
                <a:schemeClr val="tx1"/>
              </a:solidFill>
              <a:latin typeface="DIN Offc Pro" pitchFamily="34" charset="0"/>
            </a:endParaRPr>
          </a:p>
          <a:p>
            <a:pPr algn="l" defTabSz="957263"/>
            <a:endParaRPr lang="de-DE" sz="1700" dirty="0">
              <a:solidFill>
                <a:schemeClr val="tx1"/>
              </a:solidFill>
              <a:latin typeface="DIN Offc Pro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7553" y="693739"/>
            <a:ext cx="8508148" cy="860425"/>
          </a:xfrm>
          <a:prstGeom prst="rect">
            <a:avLst/>
          </a:prstGeom>
          <a:noFill/>
          <a:ln>
            <a:noFill/>
          </a:ln>
        </p:spPr>
        <p:txBody>
          <a:bodyPr lIns="98124" tIns="49062" rIns="98124" bIns="49062">
            <a:spAutoFit/>
          </a:bodyPr>
          <a:lstStyle>
            <a:lvl1pPr defTabSz="981075" eaLnBrk="0" hangingPunct="0">
              <a:defRPr sz="2000" b="1">
                <a:solidFill>
                  <a:srgbClr val="009DE4"/>
                </a:solidFill>
                <a:latin typeface="Arial" charset="0"/>
              </a:defRPr>
            </a:lvl1pPr>
            <a:lvl2pPr marL="742950" indent="-285750" defTabSz="981075" eaLnBrk="0" hangingPunct="0">
              <a:defRPr sz="2000" b="1">
                <a:solidFill>
                  <a:srgbClr val="009DE4"/>
                </a:solidFill>
                <a:latin typeface="Arial" charset="0"/>
              </a:defRPr>
            </a:lvl2pPr>
            <a:lvl3pPr marL="1143000" indent="-228600" defTabSz="981075" eaLnBrk="0" hangingPunct="0">
              <a:defRPr sz="2000" b="1">
                <a:solidFill>
                  <a:srgbClr val="009DE4"/>
                </a:solidFill>
                <a:latin typeface="Arial" charset="0"/>
              </a:defRPr>
            </a:lvl3pPr>
            <a:lvl4pPr marL="1600200" indent="-228600" defTabSz="981075" eaLnBrk="0" hangingPunct="0">
              <a:defRPr sz="2000" b="1">
                <a:solidFill>
                  <a:srgbClr val="009DE4"/>
                </a:solidFill>
                <a:latin typeface="Arial" charset="0"/>
              </a:defRPr>
            </a:lvl4pPr>
            <a:lvl5pPr marL="2057400" indent="-228600" defTabSz="981075" eaLnBrk="0" hangingPunct="0">
              <a:defRPr sz="2000" b="1">
                <a:solidFill>
                  <a:srgbClr val="009DE4"/>
                </a:solidFill>
                <a:latin typeface="Arial" charset="0"/>
              </a:defRPr>
            </a:lvl5pPr>
            <a:lvl6pPr marL="2514600" indent="-228600" algn="ctr" defTabSz="981075" eaLnBrk="0" fontAlgn="base" hangingPunct="0">
              <a:lnSpc>
                <a:spcPts val="3238"/>
              </a:lnSpc>
              <a:spcBef>
                <a:spcPct val="0"/>
              </a:spcBef>
              <a:spcAft>
                <a:spcPct val="0"/>
              </a:spcAft>
              <a:buSzPct val="90000"/>
              <a:defRPr sz="2000" b="1">
                <a:solidFill>
                  <a:srgbClr val="009DE4"/>
                </a:solidFill>
                <a:latin typeface="Arial" charset="0"/>
              </a:defRPr>
            </a:lvl6pPr>
            <a:lvl7pPr marL="2971800" indent="-228600" algn="ctr" defTabSz="981075" eaLnBrk="0" fontAlgn="base" hangingPunct="0">
              <a:lnSpc>
                <a:spcPts val="3238"/>
              </a:lnSpc>
              <a:spcBef>
                <a:spcPct val="0"/>
              </a:spcBef>
              <a:spcAft>
                <a:spcPct val="0"/>
              </a:spcAft>
              <a:buSzPct val="90000"/>
              <a:defRPr sz="2000" b="1">
                <a:solidFill>
                  <a:srgbClr val="009DE4"/>
                </a:solidFill>
                <a:latin typeface="Arial" charset="0"/>
              </a:defRPr>
            </a:lvl7pPr>
            <a:lvl8pPr marL="3429000" indent="-228600" algn="ctr" defTabSz="981075" eaLnBrk="0" fontAlgn="base" hangingPunct="0">
              <a:lnSpc>
                <a:spcPts val="3238"/>
              </a:lnSpc>
              <a:spcBef>
                <a:spcPct val="0"/>
              </a:spcBef>
              <a:spcAft>
                <a:spcPct val="0"/>
              </a:spcAft>
              <a:buSzPct val="90000"/>
              <a:defRPr sz="2000" b="1">
                <a:solidFill>
                  <a:srgbClr val="009DE4"/>
                </a:solidFill>
                <a:latin typeface="Arial" charset="0"/>
              </a:defRPr>
            </a:lvl8pPr>
            <a:lvl9pPr marL="3886200" indent="-228600" algn="ctr" defTabSz="981075" eaLnBrk="0" fontAlgn="base" hangingPunct="0">
              <a:lnSpc>
                <a:spcPts val="3238"/>
              </a:lnSpc>
              <a:spcBef>
                <a:spcPct val="0"/>
              </a:spcBef>
              <a:spcAft>
                <a:spcPct val="0"/>
              </a:spcAft>
              <a:buSzPct val="90000"/>
              <a:defRPr sz="2000" b="1">
                <a:solidFill>
                  <a:srgbClr val="009DE4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buSzTx/>
            </a:pPr>
            <a:r>
              <a:rPr lang="de-DE" sz="5000" dirty="0">
                <a:solidFill>
                  <a:schemeClr val="tx1"/>
                </a:solidFill>
                <a:latin typeface="DIN Offc Pro" pitchFamily="34" charset="0"/>
                <a:cs typeface="Arial" charset="0"/>
              </a:rPr>
              <a:t>CAR2GO</a:t>
            </a:r>
            <a:endParaRPr lang="de-DE" sz="1600" dirty="0">
              <a:solidFill>
                <a:srgbClr val="F85D18"/>
              </a:solidFill>
              <a:latin typeface="DIN Offc Pro" pitchFamily="34" charset="0"/>
              <a:cs typeface="Arial" charset="0"/>
            </a:endParaRPr>
          </a:p>
        </p:txBody>
      </p:sp>
      <p:sp>
        <p:nvSpPr>
          <p:cNvPr id="10242" name="Titel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609600" y="625475"/>
            <a:ext cx="4092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57263" eaLnBrk="0" hangingPunct="0">
              <a:lnSpc>
                <a:spcPts val="3238"/>
              </a:lnSpc>
              <a:buSzPct val="90000"/>
            </a:pPr>
            <a:endParaRPr lang="en-GB" sz="2800" b="1" dirty="0">
              <a:solidFill>
                <a:srgbClr val="00A1E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71" y="705453"/>
            <a:ext cx="4095641" cy="1002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4"/>
          <p:cNvSpPr>
            <a:spLocks noChangeArrowheads="1"/>
          </p:cNvSpPr>
          <p:nvPr/>
        </p:nvSpPr>
        <p:spPr bwMode="auto">
          <a:xfrm>
            <a:off x="1" y="0"/>
            <a:ext cx="12188825" cy="68595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124" tIns="49062" rIns="98124" bIns="49062" anchor="ctr"/>
          <a:lstStyle/>
          <a:p>
            <a:pPr defTabSz="981075"/>
            <a:endParaRPr lang="en-US" dirty="0">
              <a:cs typeface="Arial" pitchFamily="34" charset="0"/>
            </a:endParaRPr>
          </a:p>
        </p:txBody>
      </p:sp>
      <p:sp>
        <p:nvSpPr>
          <p:cNvPr id="4099" name="Rectangle 36"/>
          <p:cNvSpPr>
            <a:spLocks noChangeArrowheads="1"/>
          </p:cNvSpPr>
          <p:nvPr/>
        </p:nvSpPr>
        <p:spPr bwMode="auto">
          <a:xfrm>
            <a:off x="228578" y="2254251"/>
            <a:ext cx="11608590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611427" anchor="ctr"/>
          <a:lstStyle/>
          <a:p>
            <a:endParaRPr lang="en-US" dirty="0"/>
          </a:p>
        </p:txBody>
      </p:sp>
      <p:grpSp>
        <p:nvGrpSpPr>
          <p:cNvPr id="4100" name="Group 45"/>
          <p:cNvGrpSpPr>
            <a:grpSpLocks/>
          </p:cNvGrpSpPr>
          <p:nvPr/>
        </p:nvGrpSpPr>
        <p:grpSpPr bwMode="auto">
          <a:xfrm>
            <a:off x="0" y="2430463"/>
            <a:ext cx="11917267" cy="4311650"/>
            <a:chOff x="126" y="644"/>
            <a:chExt cx="5974" cy="3104"/>
          </a:xfrm>
        </p:grpSpPr>
        <p:sp>
          <p:nvSpPr>
            <p:cNvPr id="4135" name="Rectangle 45"/>
            <p:cNvSpPr>
              <a:spLocks noChangeArrowheads="1"/>
            </p:cNvSpPr>
            <p:nvPr/>
          </p:nvSpPr>
          <p:spPr bwMode="auto">
            <a:xfrm>
              <a:off x="126" y="644"/>
              <a:ext cx="5953" cy="771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8124" tIns="49062" rIns="98124" bIns="49062" anchor="ctr"/>
            <a:lstStyle/>
            <a:p>
              <a:pPr defTabSz="981075"/>
              <a:endParaRPr lang="en-US" dirty="0">
                <a:cs typeface="Arial" pitchFamily="34" charset="0"/>
              </a:endParaRPr>
            </a:p>
          </p:txBody>
        </p:sp>
        <p:sp>
          <p:nvSpPr>
            <p:cNvPr id="4136" name="Rectangle 48"/>
            <p:cNvSpPr>
              <a:spLocks noChangeArrowheads="1"/>
            </p:cNvSpPr>
            <p:nvPr/>
          </p:nvSpPr>
          <p:spPr bwMode="auto">
            <a:xfrm>
              <a:off x="137" y="1498"/>
              <a:ext cx="5953" cy="92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8124" tIns="49062" rIns="98124" bIns="49062" anchor="ctr"/>
            <a:lstStyle/>
            <a:p>
              <a:pPr defTabSz="981075"/>
              <a:endParaRPr lang="en-US" dirty="0">
                <a:cs typeface="Arial" pitchFamily="34" charset="0"/>
              </a:endParaRPr>
            </a:p>
          </p:txBody>
        </p:sp>
        <p:sp>
          <p:nvSpPr>
            <p:cNvPr id="4137" name="Rectangle 45"/>
            <p:cNvSpPr>
              <a:spLocks noChangeArrowheads="1"/>
            </p:cNvSpPr>
            <p:nvPr/>
          </p:nvSpPr>
          <p:spPr bwMode="auto">
            <a:xfrm>
              <a:off x="147" y="2504"/>
              <a:ext cx="5953" cy="1244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8124" tIns="49062" rIns="98124" bIns="49062" anchor="ctr"/>
            <a:lstStyle/>
            <a:p>
              <a:pPr defTabSz="981075"/>
              <a:endParaRPr lang="en-US" dirty="0">
                <a:cs typeface="Arial" pitchFamily="34" charset="0"/>
              </a:endParaRPr>
            </a:p>
          </p:txBody>
        </p:sp>
      </p:grpSp>
      <p:pic>
        <p:nvPicPr>
          <p:cNvPr id="4101" name="Picture 3" descr="primary_logo_label_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2" y="2565401"/>
            <a:ext cx="115460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5933237" y="3152776"/>
            <a:ext cx="1238514" cy="2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124" tIns="49062" rIns="98124" bIns="49062">
            <a:spAutoFit/>
          </a:bodyPr>
          <a:lstStyle>
            <a:lvl1pPr defTabSz="981075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81075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81075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81075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81075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300">
                <a:latin typeface="DIN Offc Pro"/>
                <a:cs typeface="Arial" pitchFamily="34" charset="0"/>
              </a:rPr>
              <a:t>car2go GmbH</a:t>
            </a:r>
          </a:p>
        </p:txBody>
      </p:sp>
      <p:grpSp>
        <p:nvGrpSpPr>
          <p:cNvPr id="4103" name="Group 10"/>
          <p:cNvGrpSpPr>
            <a:grpSpLocks/>
          </p:cNvGrpSpPr>
          <p:nvPr/>
        </p:nvGrpSpPr>
        <p:grpSpPr bwMode="auto">
          <a:xfrm>
            <a:off x="3702169" y="3983039"/>
            <a:ext cx="1227847" cy="946243"/>
            <a:chOff x="364" y="1065"/>
            <a:chExt cx="580" cy="563"/>
          </a:xfrm>
        </p:grpSpPr>
        <p:pic>
          <p:nvPicPr>
            <p:cNvPr id="4133" name="Picture 8" descr="primary_logo_label_mas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1065"/>
              <a:ext cx="54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4" name="Text Box 9"/>
            <p:cNvSpPr txBox="1">
              <a:spLocks noChangeArrowheads="1"/>
            </p:cNvSpPr>
            <p:nvPr/>
          </p:nvSpPr>
          <p:spPr bwMode="auto">
            <a:xfrm>
              <a:off x="364" y="1450"/>
              <a:ext cx="51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8124" tIns="49062" rIns="98124" bIns="49062">
              <a:spAutoFit/>
            </a:bodyPr>
            <a:lstStyle>
              <a:lvl1pPr defTabSz="981075">
                <a:defRPr sz="19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81075">
                <a:defRPr sz="19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81075">
                <a:defRPr sz="19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81075"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81075">
                <a:defRPr sz="19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1300">
                  <a:latin typeface="DIN Offc Pro"/>
                  <a:cs typeface="Arial" pitchFamily="34" charset="0"/>
                </a:rPr>
                <a:t>car2go N.A.</a:t>
              </a:r>
            </a:p>
          </p:txBody>
        </p:sp>
      </p:grpSp>
      <p:grpSp>
        <p:nvGrpSpPr>
          <p:cNvPr id="4104" name="Group 14"/>
          <p:cNvGrpSpPr>
            <a:grpSpLocks/>
          </p:cNvGrpSpPr>
          <p:nvPr/>
        </p:nvGrpSpPr>
        <p:grpSpPr bwMode="auto">
          <a:xfrm>
            <a:off x="6755723" y="3986214"/>
            <a:ext cx="1823449" cy="946243"/>
            <a:chOff x="3235" y="1065"/>
            <a:chExt cx="862" cy="563"/>
          </a:xfrm>
        </p:grpSpPr>
        <p:pic>
          <p:nvPicPr>
            <p:cNvPr id="4131" name="Picture 12" descr="primary_logo_label_mast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2" y="1065"/>
              <a:ext cx="54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2" name="Text Box 13"/>
            <p:cNvSpPr txBox="1">
              <a:spLocks noChangeArrowheads="1"/>
            </p:cNvSpPr>
            <p:nvPr/>
          </p:nvSpPr>
          <p:spPr bwMode="auto">
            <a:xfrm>
              <a:off x="3235" y="1450"/>
              <a:ext cx="86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8124" tIns="49062" rIns="98124" bIns="49062">
              <a:spAutoFit/>
            </a:bodyPr>
            <a:lstStyle>
              <a:lvl1pPr defTabSz="981075">
                <a:defRPr sz="19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81075">
                <a:defRPr sz="19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81075">
                <a:defRPr sz="19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81075">
                <a:defRPr sz="19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81075">
                <a:defRPr sz="19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81075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1300">
                  <a:latin typeface="DIN Offc Pro"/>
                  <a:cs typeface="Arial" pitchFamily="34" charset="0"/>
                </a:rPr>
                <a:t>car2go Europe GmbH</a:t>
              </a:r>
            </a:p>
          </p:txBody>
        </p:sp>
      </p:grpSp>
      <p:cxnSp>
        <p:nvCxnSpPr>
          <p:cNvPr id="4105" name="AutoShape 15"/>
          <p:cNvCxnSpPr>
            <a:cxnSpLocks noChangeShapeType="1"/>
            <a:stCxn id="4102" idx="2"/>
            <a:endCxn id="4133" idx="0"/>
          </p:cNvCxnSpPr>
          <p:nvPr/>
        </p:nvCxnSpPr>
        <p:spPr bwMode="auto">
          <a:xfrm rot="5400000">
            <a:off x="5187255" y="2617798"/>
            <a:ext cx="531125" cy="219935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6" name="AutoShape 16"/>
          <p:cNvCxnSpPr>
            <a:cxnSpLocks noChangeShapeType="1"/>
            <a:stCxn id="4102" idx="2"/>
            <a:endCxn id="4131" idx="0"/>
          </p:cNvCxnSpPr>
          <p:nvPr/>
        </p:nvCxnSpPr>
        <p:spPr bwMode="auto">
          <a:xfrm rot="16200000" flipH="1">
            <a:off x="6936426" y="3067981"/>
            <a:ext cx="534300" cy="130216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7" name="Text Box 17"/>
          <p:cNvSpPr txBox="1">
            <a:spLocks noChangeArrowheads="1"/>
          </p:cNvSpPr>
          <p:nvPr/>
        </p:nvSpPr>
        <p:spPr bwMode="auto">
          <a:xfrm>
            <a:off x="4133924" y="5368926"/>
            <a:ext cx="1525451" cy="2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124" tIns="49062" rIns="98124" bIns="49062">
            <a:spAutoFit/>
          </a:bodyPr>
          <a:lstStyle>
            <a:lvl1pPr defTabSz="981075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81075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81075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81075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81075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300">
                <a:latin typeface="DIN Offc Pro"/>
                <a:cs typeface="Arial" pitchFamily="34" charset="0"/>
              </a:rPr>
              <a:t>car2go N.A., LLC.</a:t>
            </a:r>
          </a:p>
        </p:txBody>
      </p:sp>
      <p:sp>
        <p:nvSpPr>
          <p:cNvPr id="4108" name="Rectangle 18"/>
          <p:cNvSpPr>
            <a:spLocks noChangeArrowheads="1"/>
          </p:cNvSpPr>
          <p:nvPr/>
        </p:nvSpPr>
        <p:spPr bwMode="auto">
          <a:xfrm>
            <a:off x="4133925" y="5638801"/>
            <a:ext cx="1620029" cy="2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124" tIns="49062" rIns="98124" bIns="49062">
            <a:spAutoFit/>
          </a:bodyPr>
          <a:lstStyle/>
          <a:p>
            <a:pPr defTabSz="981075"/>
            <a:r>
              <a:rPr lang="de-DE" sz="1300">
                <a:latin typeface="DIN Offc Pro"/>
                <a:cs typeface="Arial" pitchFamily="34" charset="0"/>
              </a:rPr>
              <a:t>car2go Canada Ltd</a:t>
            </a:r>
          </a:p>
        </p:txBody>
      </p:sp>
      <p:sp>
        <p:nvSpPr>
          <p:cNvPr id="4109" name="Text Box 23"/>
          <p:cNvSpPr txBox="1">
            <a:spLocks noChangeArrowheads="1"/>
          </p:cNvSpPr>
          <p:nvPr/>
        </p:nvSpPr>
        <p:spPr bwMode="auto">
          <a:xfrm>
            <a:off x="7787250" y="5491164"/>
            <a:ext cx="2213140" cy="2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124" tIns="49062" rIns="98124" bIns="49062">
            <a:spAutoFit/>
          </a:bodyPr>
          <a:lstStyle>
            <a:lvl1pPr defTabSz="981075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81075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81075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81075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81075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300">
                <a:latin typeface="DIN Offc Pro"/>
                <a:cs typeface="Arial" pitchFamily="34" charset="0"/>
              </a:rPr>
              <a:t>car2go Deutschland GmbH</a:t>
            </a:r>
          </a:p>
        </p:txBody>
      </p:sp>
      <p:cxnSp>
        <p:nvCxnSpPr>
          <p:cNvPr id="4110" name="AutoShape 27"/>
          <p:cNvCxnSpPr>
            <a:cxnSpLocks noChangeShapeType="1"/>
          </p:cNvCxnSpPr>
          <p:nvPr/>
        </p:nvCxnSpPr>
        <p:spPr bwMode="auto">
          <a:xfrm rot="5400000">
            <a:off x="7512488" y="5168302"/>
            <a:ext cx="615950" cy="226623"/>
          </a:xfrm>
          <a:prstGeom prst="bentConnector4">
            <a:avLst>
              <a:gd name="adj1" fmla="val 37935"/>
              <a:gd name="adj2" fmla="val 2241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1" name="Rectangle 28"/>
          <p:cNvSpPr>
            <a:spLocks noChangeArrowheads="1"/>
          </p:cNvSpPr>
          <p:nvPr/>
        </p:nvSpPr>
        <p:spPr bwMode="auto">
          <a:xfrm>
            <a:off x="7828277" y="5818189"/>
            <a:ext cx="2056045" cy="2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124" tIns="49062" rIns="98124" bIns="49062">
            <a:spAutoFit/>
          </a:bodyPr>
          <a:lstStyle/>
          <a:p>
            <a:pPr defTabSz="981075"/>
            <a:r>
              <a:rPr lang="de-DE" sz="1300">
                <a:latin typeface="DIN Offc Pro"/>
                <a:cs typeface="Arial" pitchFamily="34" charset="0"/>
              </a:rPr>
              <a:t>car2go Österreich GmbH</a:t>
            </a:r>
          </a:p>
        </p:txBody>
      </p:sp>
      <p:sp>
        <p:nvSpPr>
          <p:cNvPr id="4112" name="Rectangle 29"/>
          <p:cNvSpPr>
            <a:spLocks noChangeArrowheads="1"/>
          </p:cNvSpPr>
          <p:nvPr/>
        </p:nvSpPr>
        <p:spPr bwMode="auto">
          <a:xfrm>
            <a:off x="7820463" y="6127750"/>
            <a:ext cx="1982307" cy="2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124" tIns="49062" rIns="98124" bIns="49062">
            <a:spAutoFit/>
          </a:bodyPr>
          <a:lstStyle/>
          <a:p>
            <a:pPr defTabSz="981075"/>
            <a:r>
              <a:rPr lang="de-DE" sz="1300" b="1">
                <a:latin typeface="DIN Offc Pro"/>
                <a:cs typeface="Arial" pitchFamily="34" charset="0"/>
              </a:rPr>
              <a:t>car2go car2go UK Ltd.</a:t>
            </a:r>
          </a:p>
        </p:txBody>
      </p:sp>
      <p:sp>
        <p:nvSpPr>
          <p:cNvPr id="4113" name="Text Box 39"/>
          <p:cNvSpPr txBox="1">
            <a:spLocks noChangeArrowheads="1"/>
          </p:cNvSpPr>
          <p:nvPr/>
        </p:nvSpPr>
        <p:spPr bwMode="auto">
          <a:xfrm>
            <a:off x="890865" y="5310188"/>
            <a:ext cx="1583159" cy="37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124" tIns="49062" rIns="98124" bIns="49062">
            <a:spAutoFit/>
          </a:bodyPr>
          <a:lstStyle>
            <a:lvl1pPr defTabSz="981075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81075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81075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81075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81075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080808"/>
                </a:solidFill>
                <a:latin typeface="DIN Offc Pro"/>
                <a:cs typeface="Arial" pitchFamily="34" charset="0"/>
              </a:rPr>
              <a:t>National level</a:t>
            </a:r>
          </a:p>
        </p:txBody>
      </p:sp>
      <p:sp>
        <p:nvSpPr>
          <p:cNvPr id="4114" name="Text Box 41"/>
          <p:cNvSpPr txBox="1">
            <a:spLocks noChangeArrowheads="1"/>
          </p:cNvSpPr>
          <p:nvPr/>
        </p:nvSpPr>
        <p:spPr bwMode="auto">
          <a:xfrm>
            <a:off x="902587" y="4098925"/>
            <a:ext cx="1903760" cy="37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124" tIns="49062" rIns="98124" bIns="49062">
            <a:spAutoFit/>
          </a:bodyPr>
          <a:lstStyle>
            <a:lvl1pPr defTabSz="981075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81075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81075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81075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81075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800">
                <a:solidFill>
                  <a:srgbClr val="080808"/>
                </a:solidFill>
                <a:latin typeface="DIN Offc Pro"/>
                <a:cs typeface="Arial" pitchFamily="34" charset="0"/>
              </a:rPr>
              <a:t>Continental level</a:t>
            </a:r>
          </a:p>
        </p:txBody>
      </p:sp>
      <p:sp>
        <p:nvSpPr>
          <p:cNvPr id="4115" name="Text Box 42"/>
          <p:cNvSpPr txBox="1">
            <a:spLocks noChangeArrowheads="1"/>
          </p:cNvSpPr>
          <p:nvPr/>
        </p:nvSpPr>
        <p:spPr bwMode="auto">
          <a:xfrm>
            <a:off x="902587" y="2778126"/>
            <a:ext cx="2019240" cy="65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124" tIns="49062" rIns="98124" bIns="49062">
            <a:spAutoFit/>
          </a:bodyPr>
          <a:lstStyle>
            <a:lvl1pPr defTabSz="981075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81075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81075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81075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81075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8107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80808"/>
                </a:solidFill>
                <a:latin typeface="DIN Offc Pro"/>
                <a:cs typeface="Arial" pitchFamily="34" charset="0"/>
              </a:rPr>
              <a:t>Subsidiary</a:t>
            </a:r>
          </a:p>
          <a:p>
            <a:pPr eaLnBrk="1" hangingPunct="1"/>
            <a:r>
              <a:rPr lang="en-US" sz="1800" dirty="0">
                <a:solidFill>
                  <a:srgbClr val="080808"/>
                </a:solidFill>
                <a:latin typeface="DIN Offc Pro"/>
                <a:cs typeface="Arial" pitchFamily="34" charset="0"/>
              </a:rPr>
              <a:t>of the Daimler AG</a:t>
            </a:r>
            <a:endParaRPr lang="de-DE" sz="1800">
              <a:solidFill>
                <a:srgbClr val="080808"/>
              </a:solidFill>
              <a:latin typeface="DIN Offc Pro"/>
              <a:cs typeface="Arial" pitchFamily="34" charset="0"/>
            </a:endParaRPr>
          </a:p>
        </p:txBody>
      </p:sp>
      <p:cxnSp>
        <p:nvCxnSpPr>
          <p:cNvPr id="4116" name="AutoShape 27"/>
          <p:cNvCxnSpPr>
            <a:cxnSpLocks noChangeShapeType="1"/>
          </p:cNvCxnSpPr>
          <p:nvPr/>
        </p:nvCxnSpPr>
        <p:spPr bwMode="auto">
          <a:xfrm rot="5400000">
            <a:off x="3950983" y="5122264"/>
            <a:ext cx="615950" cy="226623"/>
          </a:xfrm>
          <a:prstGeom prst="bentConnector4">
            <a:avLst>
              <a:gd name="adj1" fmla="val 37935"/>
              <a:gd name="adj2" fmla="val 2241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7" name="Rectangle 45"/>
          <p:cNvSpPr>
            <a:spLocks noChangeArrowheads="1"/>
          </p:cNvSpPr>
          <p:nvPr/>
        </p:nvSpPr>
        <p:spPr bwMode="auto">
          <a:xfrm>
            <a:off x="68378" y="1277938"/>
            <a:ext cx="11876240" cy="1071562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8124" tIns="49062" rIns="98124" bIns="49062" anchor="ctr"/>
          <a:lstStyle/>
          <a:p>
            <a:pPr defTabSz="981075"/>
            <a:endParaRPr lang="en-US" dirty="0">
              <a:cs typeface="Arial" pitchFamily="34" charset="0"/>
            </a:endParaRPr>
          </a:p>
        </p:txBody>
      </p:sp>
      <p:pic>
        <p:nvPicPr>
          <p:cNvPr id="4118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97" y="1630364"/>
            <a:ext cx="2463554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113" y="2640013"/>
            <a:ext cx="617354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7" name="Rectangle 24"/>
          <p:cNvSpPr>
            <a:spLocks noChangeArrowheads="1"/>
          </p:cNvSpPr>
          <p:nvPr/>
        </p:nvSpPr>
        <p:spPr bwMode="auto">
          <a:xfrm>
            <a:off x="8914507" y="3141663"/>
            <a:ext cx="1897348" cy="29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124" tIns="49062" rIns="98124" bIns="49062">
            <a:spAutoFit/>
          </a:bodyPr>
          <a:lstStyle/>
          <a:p>
            <a:pPr defTabSz="981075">
              <a:defRPr/>
            </a:pPr>
            <a:r>
              <a:rPr lang="de-DE" sz="1300" dirty="0">
                <a:solidFill>
                  <a:schemeClr val="bg1">
                    <a:lumMod val="75000"/>
                  </a:schemeClr>
                </a:solidFill>
                <a:latin typeface="DIN Offc Pro" pitchFamily="34" charset="0"/>
                <a:cs typeface="Arial" charset="0"/>
              </a:rPr>
              <a:t>Mercedes-Benz GmbH</a:t>
            </a:r>
          </a:p>
        </p:txBody>
      </p:sp>
      <p:cxnSp>
        <p:nvCxnSpPr>
          <p:cNvPr id="25629" name="Straight Connector 55"/>
          <p:cNvCxnSpPr>
            <a:cxnSpLocks noChangeShapeType="1"/>
          </p:cNvCxnSpPr>
          <p:nvPr/>
        </p:nvCxnSpPr>
        <p:spPr bwMode="auto">
          <a:xfrm flipH="1">
            <a:off x="6626782" y="2205038"/>
            <a:ext cx="3456008" cy="0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0" name="Straight Connector 59"/>
          <p:cNvCxnSpPr>
            <a:cxnSpLocks noChangeShapeType="1"/>
          </p:cNvCxnSpPr>
          <p:nvPr/>
        </p:nvCxnSpPr>
        <p:spPr bwMode="auto">
          <a:xfrm flipH="1">
            <a:off x="10082790" y="2209800"/>
            <a:ext cx="0" cy="304800"/>
          </a:xfrm>
          <a:prstGeom prst="line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23" name="Straight Connector 19"/>
          <p:cNvCxnSpPr>
            <a:cxnSpLocks noChangeShapeType="1"/>
          </p:cNvCxnSpPr>
          <p:nvPr/>
        </p:nvCxnSpPr>
        <p:spPr bwMode="auto">
          <a:xfrm flipH="1">
            <a:off x="6626782" y="2062163"/>
            <a:ext cx="1954" cy="431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24" name="Picture 9" descr="ppt-Folienhintergrund_tra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2" y="-19050"/>
            <a:ext cx="12249388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26" name="Straight Connector 12"/>
          <p:cNvCxnSpPr>
            <a:cxnSpLocks noChangeShapeType="1"/>
          </p:cNvCxnSpPr>
          <p:nvPr/>
        </p:nvCxnSpPr>
        <p:spPr bwMode="auto">
          <a:xfrm>
            <a:off x="890865" y="938213"/>
            <a:ext cx="103895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27" name="Picture 9" descr="20101021_car2go smart visual new (w_o reflection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b="28627"/>
          <a:stretch>
            <a:fillRect/>
          </a:stretch>
        </p:blipFill>
        <p:spPr bwMode="auto">
          <a:xfrm>
            <a:off x="615401" y="1208087"/>
            <a:ext cx="2916799" cy="157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81390" y="1595439"/>
            <a:ext cx="203765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solidFill>
                  <a:schemeClr val="accent5">
                    <a:lumMod val="25000"/>
                  </a:schemeClr>
                </a:solidFill>
                <a:latin typeface="Arial" charset="0"/>
              </a:rPr>
              <a:t>J.V .with</a:t>
            </a:r>
          </a:p>
        </p:txBody>
      </p:sp>
      <p:pic>
        <p:nvPicPr>
          <p:cNvPr id="413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887" y="1560513"/>
            <a:ext cx="167623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890865" y="415926"/>
            <a:ext cx="886761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57263">
              <a:lnSpc>
                <a:spcPts val="3238"/>
              </a:lnSpc>
              <a:buSzPct val="90000"/>
              <a:defRPr/>
            </a:pPr>
            <a:r>
              <a:rPr lang="de-DE" altLang="de-DE" sz="2000" b="1" dirty="0" smtClean="0">
                <a:solidFill>
                  <a:schemeClr val="accent2"/>
                </a:solidFill>
                <a:latin typeface="+mj-lt"/>
              </a:rPr>
              <a:t>Who are car2go</a:t>
            </a:r>
            <a:endParaRPr lang="de-DE" altLang="de-DE" sz="20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04" y="261257"/>
            <a:ext cx="2370688" cy="5462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28277" y="6303748"/>
            <a:ext cx="21490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(Launched Dec 2012)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92442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220763" y="549276"/>
            <a:ext cx="10174611" cy="3603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5793" tIns="47896" rIns="95793" bIns="47896"/>
          <a:lstStyle/>
          <a:p>
            <a:pPr defTabSz="957263" eaLnBrk="1" hangingPunct="1"/>
            <a:endParaRPr lang="en-GB" b="1" dirty="0">
              <a:cs typeface="Arial" pitchFamily="34" charset="0"/>
            </a:endParaRPr>
          </a:p>
        </p:txBody>
      </p:sp>
      <p:pic>
        <p:nvPicPr>
          <p:cNvPr id="512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7" y="4819651"/>
            <a:ext cx="375882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8"/>
          <a:stretch>
            <a:fillRect/>
          </a:stretch>
        </p:blipFill>
        <p:spPr bwMode="auto">
          <a:xfrm>
            <a:off x="6699068" y="1895475"/>
            <a:ext cx="4378063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16"/>
          <p:cNvSpPr>
            <a:spLocks noChangeArrowheads="1"/>
          </p:cNvSpPr>
          <p:nvPr/>
        </p:nvSpPr>
        <p:spPr bwMode="auto">
          <a:xfrm>
            <a:off x="742388" y="909638"/>
            <a:ext cx="10655209" cy="69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93" tIns="47896" rIns="95793" bIns="47896">
            <a:spAutoFit/>
          </a:bodyPr>
          <a:lstStyle/>
          <a:p>
            <a:r>
              <a:rPr lang="en-GB" sz="2500" b="1" dirty="0"/>
              <a:t>car2go</a:t>
            </a:r>
            <a:r>
              <a:rPr lang="en-GB" dirty="0"/>
              <a:t> </a:t>
            </a:r>
            <a:r>
              <a:rPr lang="en-GB" sz="1400" dirty="0"/>
              <a:t>is an innovative urban mobility concept that uses cutting edge tech that pairs drivers with the eco-friendly car2go vehicles all over the </a:t>
            </a:r>
            <a:r>
              <a:rPr lang="en-GB" sz="1400" dirty="0" smtClean="0"/>
              <a:t>borough and City </a:t>
            </a:r>
            <a:endParaRPr lang="en-GB" sz="1400" dirty="0"/>
          </a:p>
        </p:txBody>
      </p:sp>
      <p:sp>
        <p:nvSpPr>
          <p:cNvPr id="5126" name="Untertitel 5"/>
          <p:cNvSpPr>
            <a:spLocks/>
          </p:cNvSpPr>
          <p:nvPr/>
        </p:nvSpPr>
        <p:spPr bwMode="auto">
          <a:xfrm>
            <a:off x="890865" y="1773238"/>
            <a:ext cx="5808203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1225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de-DE" sz="1500" dirty="0">
                <a:cs typeface="Arial" pitchFamily="34" charset="0"/>
              </a:rPr>
              <a:t>  park anywhere within the home area</a:t>
            </a:r>
          </a:p>
          <a:p>
            <a:pPr defTabSz="911225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de-DE" sz="1500" dirty="0">
                <a:cs typeface="Arial" pitchFamily="34" charset="0"/>
              </a:rPr>
              <a:t>  no fixed rental stations </a:t>
            </a:r>
          </a:p>
          <a:p>
            <a:pPr defTabSz="911225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de-DE" sz="1500" b="1" dirty="0">
                <a:solidFill>
                  <a:srgbClr val="FF0000"/>
                </a:solidFill>
                <a:cs typeface="Arial" pitchFamily="34" charset="0"/>
              </a:rPr>
              <a:t>  one-way (A </a:t>
            </a:r>
            <a:r>
              <a:rPr lang="de-DE" sz="1500" b="1" dirty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 B)</a:t>
            </a:r>
          </a:p>
          <a:p>
            <a:pPr defTabSz="911225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de-DE" sz="1500" dirty="0">
                <a:cs typeface="Arial" pitchFamily="34" charset="0"/>
              </a:rPr>
              <a:t>  pay-by-the-minute, only £</a:t>
            </a:r>
            <a:r>
              <a:rPr lang="de-DE" sz="1500" dirty="0" smtClean="0">
                <a:cs typeface="Arial" pitchFamily="34" charset="0"/>
              </a:rPr>
              <a:t>0,35 P.M./£14.90 P.H./£59.00 P.D.</a:t>
            </a:r>
            <a:endParaRPr lang="de-DE" sz="1500" dirty="0">
              <a:cs typeface="Arial" pitchFamily="34" charset="0"/>
            </a:endParaRPr>
          </a:p>
          <a:p>
            <a:pPr defTabSz="911225">
              <a:lnSpc>
                <a:spcPct val="150000"/>
              </a:lnSpc>
              <a:buClr>
                <a:schemeClr val="tx1"/>
              </a:buClr>
            </a:pPr>
            <a:r>
              <a:rPr lang="de-DE" sz="1500" dirty="0">
                <a:cs typeface="Arial" pitchFamily="34" charset="0"/>
              </a:rPr>
              <a:t>   incl. everything (fuel, parking, insurance, road tax)</a:t>
            </a:r>
          </a:p>
          <a:p>
            <a:pPr defTabSz="911225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de-DE" sz="1500" dirty="0">
                <a:cs typeface="Arial" pitchFamily="34" charset="0"/>
              </a:rPr>
              <a:t>  no annual membership fee</a:t>
            </a:r>
            <a:endParaRPr lang="de-DE" sz="1500" dirty="0">
              <a:cs typeface="Arial" pitchFamily="34" charset="0"/>
              <a:sym typeface="Wingdings" pitchFamily="2" charset="2"/>
            </a:endParaRPr>
          </a:p>
          <a:p>
            <a:pPr defTabSz="911225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de-DE" sz="1500" dirty="0">
                <a:cs typeface="Arial" pitchFamily="34" charset="0"/>
              </a:rPr>
              <a:t>  available on-demand </a:t>
            </a:r>
          </a:p>
          <a:p>
            <a:pPr defTabSz="911225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de-DE" sz="1500" dirty="0">
                <a:cs typeface="Arial" pitchFamily="34" charset="0"/>
              </a:rPr>
              <a:t>  24/7</a:t>
            </a:r>
          </a:p>
          <a:p>
            <a:pPr defTabSz="911225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n-GB" sz="1600" dirty="0"/>
              <a:t>  Transparent pricing structure.</a:t>
            </a:r>
          </a:p>
          <a:p>
            <a:pPr defTabSz="911225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endParaRPr lang="de-DE" sz="1500" dirty="0">
              <a:cs typeface="Arial" pitchFamily="34" charset="0"/>
            </a:endParaRPr>
          </a:p>
          <a:p>
            <a:pPr defTabSz="911225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endParaRPr lang="de-DE" sz="1500" dirty="0">
              <a:cs typeface="Arial" pitchFamily="34" charset="0"/>
            </a:endParaRPr>
          </a:p>
        </p:txBody>
      </p:sp>
      <p:cxnSp>
        <p:nvCxnSpPr>
          <p:cNvPr id="5127" name="Straight Connector 19"/>
          <p:cNvCxnSpPr>
            <a:cxnSpLocks noChangeShapeType="1"/>
          </p:cNvCxnSpPr>
          <p:nvPr/>
        </p:nvCxnSpPr>
        <p:spPr bwMode="auto">
          <a:xfrm>
            <a:off x="861561" y="1773238"/>
            <a:ext cx="1039146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8" name="Straight Connector 23"/>
          <p:cNvCxnSpPr>
            <a:cxnSpLocks noChangeShapeType="1"/>
          </p:cNvCxnSpPr>
          <p:nvPr/>
        </p:nvCxnSpPr>
        <p:spPr bwMode="auto">
          <a:xfrm>
            <a:off x="791230" y="4818063"/>
            <a:ext cx="103895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9" name="Rectangle 24"/>
          <p:cNvSpPr>
            <a:spLocks noChangeArrowheads="1"/>
          </p:cNvSpPr>
          <p:nvPr/>
        </p:nvSpPr>
        <p:spPr bwMode="auto">
          <a:xfrm>
            <a:off x="5226015" y="5519738"/>
            <a:ext cx="485286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93" tIns="47896" rIns="95793" bIns="47896">
            <a:spAutoFit/>
          </a:bodyPr>
          <a:lstStyle/>
          <a:p>
            <a:r>
              <a:rPr lang="en-GB" sz="2100" dirty="0"/>
              <a:t>Find a car. Get in and</a:t>
            </a:r>
            <a:endParaRPr lang="en-GB" sz="3400" b="1" dirty="0"/>
          </a:p>
          <a:p>
            <a:pPr>
              <a:spcBef>
                <a:spcPts val="625"/>
              </a:spcBef>
            </a:pPr>
            <a:r>
              <a:rPr lang="en-GB" sz="2100" dirty="0"/>
              <a:t>We’ll take care of the rest. </a:t>
            </a:r>
          </a:p>
        </p:txBody>
      </p:sp>
      <p:sp>
        <p:nvSpPr>
          <p:cNvPr id="5130" name="Rectangle 30"/>
          <p:cNvSpPr>
            <a:spLocks noChangeArrowheads="1"/>
          </p:cNvSpPr>
          <p:nvPr/>
        </p:nvSpPr>
        <p:spPr bwMode="auto">
          <a:xfrm>
            <a:off x="9334542" y="4868863"/>
            <a:ext cx="1209761" cy="74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93" tIns="47896" rIns="95793" bIns="47896">
            <a:spAutoFit/>
          </a:bodyPr>
          <a:lstStyle/>
          <a:p>
            <a:r>
              <a:rPr lang="en-GB" sz="4200" b="1" dirty="0"/>
              <a:t>GO!</a:t>
            </a:r>
            <a:endParaRPr lang="en-GB" sz="4200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90865" y="415926"/>
            <a:ext cx="8867619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57263">
              <a:lnSpc>
                <a:spcPts val="3238"/>
              </a:lnSpc>
              <a:buSzPct val="90000"/>
              <a:defRPr/>
            </a:pPr>
            <a:r>
              <a:rPr lang="de-DE" altLang="de-DE" sz="2000" b="1" dirty="0">
                <a:solidFill>
                  <a:schemeClr val="accent2"/>
                </a:solidFill>
                <a:latin typeface="+mj-lt"/>
              </a:rPr>
              <a:t>What is a car2go</a:t>
            </a:r>
          </a:p>
        </p:txBody>
      </p:sp>
      <p:cxnSp>
        <p:nvCxnSpPr>
          <p:cNvPr id="5132" name="Straight Connector 12"/>
          <p:cNvCxnSpPr>
            <a:cxnSpLocks noChangeShapeType="1"/>
          </p:cNvCxnSpPr>
          <p:nvPr/>
        </p:nvCxnSpPr>
        <p:spPr bwMode="auto">
          <a:xfrm>
            <a:off x="890865" y="938213"/>
            <a:ext cx="103895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04" y="259139"/>
            <a:ext cx="2370688" cy="58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55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95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35" y="201881"/>
            <a:ext cx="2370688" cy="4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36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6" t="16456" r="23156" b="7023"/>
          <a:stretch/>
        </p:blipFill>
        <p:spPr bwMode="auto">
          <a:xfrm>
            <a:off x="244969" y="428626"/>
            <a:ext cx="9952995" cy="598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8667" y="431769"/>
            <a:ext cx="7892257" cy="578882"/>
          </a:xfrm>
        </p:spPr>
        <p:txBody>
          <a:bodyPr/>
          <a:lstStyle/>
          <a:p>
            <a:r>
              <a:rPr lang="de-DE" dirty="0" smtClean="0"/>
              <a:t>CAR2GO LONDON: OPERATING AREA</a:t>
            </a:r>
            <a:endParaRPr lang="de-DE" dirty="0"/>
          </a:p>
        </p:txBody>
      </p:sp>
      <p:sp>
        <p:nvSpPr>
          <p:cNvPr id="7" name="5-Point Star 6"/>
          <p:cNvSpPr/>
          <p:nvPr/>
        </p:nvSpPr>
        <p:spPr bwMode="auto">
          <a:xfrm>
            <a:off x="4299045" y="4722125"/>
            <a:ext cx="368489" cy="300251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lIns="42851" tIns="42851" rIns="42851" bIns="42851" rtlCol="0" anchor="ctr" anchorCtr="1"/>
          <a:lstStyle/>
          <a:p>
            <a:pPr algn="ctr">
              <a:spcBef>
                <a:spcPts val="357"/>
              </a:spcBef>
            </a:pPr>
            <a:endParaRPr lang="en-GB" sz="1700" b="1" dirty="0" smtClean="0">
              <a:solidFill>
                <a:schemeClr val="bg1"/>
              </a:solidFill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4881470" y="2063028"/>
            <a:ext cx="368489" cy="300251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lIns="42851" tIns="42851" rIns="42851" bIns="42851" rtlCol="0" anchor="ctr" anchorCtr="1"/>
          <a:lstStyle/>
          <a:p>
            <a:pPr algn="ctr">
              <a:spcBef>
                <a:spcPts val="357"/>
              </a:spcBef>
            </a:pPr>
            <a:endParaRPr lang="en-GB" sz="1700" b="1" dirty="0" smtClean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966" y="428626"/>
            <a:ext cx="2370688" cy="580273"/>
          </a:xfrm>
          <a:prstGeom prst="rect">
            <a:avLst/>
          </a:prstGeom>
        </p:spPr>
      </p:pic>
      <p:pic>
        <p:nvPicPr>
          <p:cNvPr id="10" name="Picture 9" descr="20101021_car2go smart visual new (w_o reflection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b="28627"/>
          <a:stretch>
            <a:fillRect/>
          </a:stretch>
        </p:blipFill>
        <p:spPr bwMode="auto">
          <a:xfrm>
            <a:off x="1887982" y="4351338"/>
            <a:ext cx="355384" cy="19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20101021_car2go smart visual new (w_o reflection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b="28627"/>
          <a:stretch>
            <a:fillRect/>
          </a:stretch>
        </p:blipFill>
        <p:spPr bwMode="auto">
          <a:xfrm>
            <a:off x="3008649" y="4867335"/>
            <a:ext cx="355384" cy="19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20101021_car2go smart visual new (w_o reflection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b="28627"/>
          <a:stretch>
            <a:fillRect/>
          </a:stretch>
        </p:blipFill>
        <p:spPr bwMode="auto">
          <a:xfrm>
            <a:off x="4127905" y="5129060"/>
            <a:ext cx="355384" cy="19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20101021_car2go smart visual new (w_o reflection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b="28627"/>
          <a:stretch>
            <a:fillRect/>
          </a:stretch>
        </p:blipFill>
        <p:spPr bwMode="auto">
          <a:xfrm>
            <a:off x="3739412" y="4599385"/>
            <a:ext cx="355384" cy="19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20101021_car2go smart visual new (w_o reflection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b="28627"/>
          <a:stretch>
            <a:fillRect/>
          </a:stretch>
        </p:blipFill>
        <p:spPr bwMode="auto">
          <a:xfrm>
            <a:off x="5612257" y="5402584"/>
            <a:ext cx="355384" cy="19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20101021_car2go smart visual new (w_o reflection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b="28627"/>
          <a:stretch>
            <a:fillRect/>
          </a:stretch>
        </p:blipFill>
        <p:spPr bwMode="auto">
          <a:xfrm>
            <a:off x="4974082" y="4120754"/>
            <a:ext cx="355384" cy="19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20101021_car2go smart visual new (w_o reflection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b="28627"/>
          <a:stretch>
            <a:fillRect/>
          </a:stretch>
        </p:blipFill>
        <p:spPr bwMode="auto">
          <a:xfrm>
            <a:off x="5528564" y="3868229"/>
            <a:ext cx="279184" cy="15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20101021_car2go smart visual new (w_o reflection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b="28627"/>
          <a:stretch>
            <a:fillRect/>
          </a:stretch>
        </p:blipFill>
        <p:spPr bwMode="auto">
          <a:xfrm>
            <a:off x="5151774" y="2532063"/>
            <a:ext cx="355384" cy="19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5-Point Star 22"/>
          <p:cNvSpPr/>
          <p:nvPr/>
        </p:nvSpPr>
        <p:spPr bwMode="auto">
          <a:xfrm>
            <a:off x="815113" y="3779191"/>
            <a:ext cx="491174" cy="478631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lIns="42851" tIns="42851" rIns="42851" bIns="42851" rtlCol="0" anchor="ctr" anchorCtr="1"/>
          <a:lstStyle/>
          <a:p>
            <a:pPr algn="ctr">
              <a:spcBef>
                <a:spcPts val="357"/>
              </a:spcBef>
            </a:pPr>
            <a:endParaRPr lang="en-GB" sz="17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41" y="960439"/>
            <a:ext cx="415150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DSC00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8"/>
          <a:stretch>
            <a:fillRect/>
          </a:stretch>
        </p:blipFill>
        <p:spPr bwMode="auto">
          <a:xfrm>
            <a:off x="1043249" y="960439"/>
            <a:ext cx="46965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nextbike_logo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183" y="1770064"/>
            <a:ext cx="22662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6" t="6892" r="16249" b="10071"/>
          <a:stretch>
            <a:fillRect/>
          </a:stretch>
        </p:blipFill>
        <p:spPr bwMode="auto">
          <a:xfrm>
            <a:off x="10155075" y="1643063"/>
            <a:ext cx="310631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902587" y="290513"/>
            <a:ext cx="68339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800" b="1" dirty="0">
                <a:solidFill>
                  <a:schemeClr val="accent2"/>
                </a:solidFill>
                <a:cs typeface="Arial" pitchFamily="34" charset="0"/>
              </a:rPr>
              <a:t>  Car2Go compliments public transport</a:t>
            </a:r>
          </a:p>
        </p:txBody>
      </p:sp>
      <p:pic>
        <p:nvPicPr>
          <p:cNvPr id="10247" name="Picture 16" descr="DSC000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"/>
          <a:stretch>
            <a:fillRect/>
          </a:stretch>
        </p:blipFill>
        <p:spPr bwMode="auto">
          <a:xfrm>
            <a:off x="1045204" y="3694113"/>
            <a:ext cx="469071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1043250" y="3194050"/>
            <a:ext cx="4692668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Integrated mobility partnership.  Train, bus, bike-sharing and Car2go available in Dusseldorf.</a:t>
            </a:r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1043250" y="6153150"/>
            <a:ext cx="4692668" cy="22659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Joint ticketing. One card covergin a range of mobility solutions.</a:t>
            </a:r>
          </a:p>
        </p:txBody>
      </p:sp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6187212" y="3194050"/>
            <a:ext cx="4870450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Joint marketing. Incentive to purchase a public transport season ticket with free Car2go minutes included.</a:t>
            </a:r>
          </a:p>
        </p:txBody>
      </p:sp>
      <p:sp>
        <p:nvSpPr>
          <p:cNvPr id="10251" name="Rectangle 1"/>
          <p:cNvSpPr>
            <a:spLocks noChangeArrowheads="1"/>
          </p:cNvSpPr>
          <p:nvPr/>
        </p:nvSpPr>
        <p:spPr bwMode="auto">
          <a:xfrm>
            <a:off x="10748985" y="4899025"/>
            <a:ext cx="1209310" cy="17287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611427" anchor="ctr"/>
          <a:lstStyle/>
          <a:p>
            <a:pPr defTabSz="957263"/>
            <a:endParaRPr lang="en-US"/>
          </a:p>
        </p:txBody>
      </p:sp>
      <p:pic>
        <p:nvPicPr>
          <p:cNvPr id="10252" name="Bild 2" descr="E:\Projekte\OSK\car2go\citymap_ul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7" b="6419"/>
          <a:stretch>
            <a:fillRect/>
          </a:stretch>
        </p:blipFill>
        <p:spPr bwMode="auto">
          <a:xfrm>
            <a:off x="6179397" y="3708400"/>
            <a:ext cx="4874357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6183304" y="6153150"/>
            <a:ext cx="4874357" cy="381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Joint platform. View of taxi and Car2Go vehicles available in </a:t>
            </a:r>
            <a:br>
              <a:rPr lang="en-US" sz="1000">
                <a:solidFill>
                  <a:schemeClr val="bg1"/>
                </a:solidFill>
              </a:rPr>
            </a:br>
            <a:r>
              <a:rPr lang="en-US" sz="1000">
                <a:solidFill>
                  <a:schemeClr val="bg1"/>
                </a:solidFill>
              </a:rPr>
              <a:t>the same application.</a:t>
            </a:r>
          </a:p>
        </p:txBody>
      </p:sp>
      <p:pic>
        <p:nvPicPr>
          <p:cNvPr id="10254" name="Picture 17" descr="myTaxi.net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11" y="5530851"/>
            <a:ext cx="1240569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47" y="407124"/>
            <a:ext cx="2370688" cy="58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85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/>
          </p:cNvSpPr>
          <p:nvPr/>
        </p:nvSpPr>
        <p:spPr bwMode="auto">
          <a:xfrm>
            <a:off x="537254" y="244475"/>
            <a:ext cx="89242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7263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7263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7263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7263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3238"/>
              </a:lnSpc>
              <a:buSzPct val="90000"/>
            </a:pPr>
            <a:r>
              <a:rPr lang="en-GB" sz="2800" b="1" dirty="0">
                <a:solidFill>
                  <a:schemeClr val="accent2"/>
                </a:solidFill>
              </a:rPr>
              <a:t>What will be the impact on traditional car clubs?</a:t>
            </a:r>
          </a:p>
        </p:txBody>
      </p:sp>
      <p:pic>
        <p:nvPicPr>
          <p:cNvPr id="819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6" y="981075"/>
            <a:ext cx="10770919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966" y="246865"/>
            <a:ext cx="2370688" cy="58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02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3" y="3112888"/>
            <a:ext cx="4749844" cy="354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47" y="407124"/>
            <a:ext cx="2370688" cy="580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673" y="312121"/>
            <a:ext cx="60086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WEST</a:t>
            </a:r>
            <a:r>
              <a:rPr lang="en-GB" sz="3200" b="1" i="1" dirty="0" smtClean="0"/>
              <a:t>TRANS AREA</a:t>
            </a:r>
          </a:p>
          <a:p>
            <a:endParaRPr lang="en-GB" sz="2400" dirty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C00000"/>
                </a:solidFill>
              </a:rPr>
              <a:t>1.6 Million People 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C00000"/>
                </a:solidFill>
              </a:rPr>
              <a:t>561,838 cars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C00000"/>
                </a:solidFill>
              </a:rPr>
              <a:t>500 car2go cars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b="1" dirty="0">
              <a:solidFill>
                <a:srgbClr val="C00000"/>
              </a:solidFill>
            </a:endParaRPr>
          </a:p>
          <a:p>
            <a:r>
              <a:rPr lang="en-GB" sz="2400" b="1" dirty="0" smtClean="0">
                <a:solidFill>
                  <a:srgbClr val="C00000"/>
                </a:solidFill>
              </a:rPr>
              <a:t>              </a:t>
            </a:r>
            <a:r>
              <a:rPr lang="en-GB" sz="1600" b="1" dirty="0" smtClean="0">
                <a:solidFill>
                  <a:srgbClr val="C00000"/>
                </a:solidFill>
              </a:rPr>
              <a:t>(0.0003%)</a:t>
            </a:r>
            <a:endParaRPr lang="en-GB" sz="1600" b="1" i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832044"/>
              </p:ext>
            </p:extLst>
          </p:nvPr>
        </p:nvGraphicFramePr>
        <p:xfrm>
          <a:off x="5906575" y="1911928"/>
          <a:ext cx="5054349" cy="2827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1031"/>
                <a:gridCol w="1797462"/>
                <a:gridCol w="1955856"/>
              </a:tblGrid>
              <a:tr h="4943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>
                          <a:effectLst/>
                        </a:rPr>
                        <a:t>Borough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Cars in borough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Cars per Household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595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1" u="none" strike="noStrike" dirty="0">
                          <a:effectLst/>
                        </a:rPr>
                        <a:t>Hillingdon  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122,486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1.2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95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1" u="none" strike="noStrike">
                          <a:effectLst/>
                        </a:rPr>
                        <a:t>Harrow        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100,326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1.2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95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1" u="none" strike="noStrike">
                          <a:effectLst/>
                        </a:rPr>
                        <a:t>Ealing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112,845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0.9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95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1" u="none" strike="noStrike">
                          <a:effectLst/>
                        </a:rPr>
                        <a:t>Brent           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87,802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0.8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95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1" u="none" strike="noStrike">
                          <a:effectLst/>
                        </a:rPr>
                        <a:t>Hounslow    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94,042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1.1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954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800" b="1" u="none" strike="noStrike" dirty="0">
                          <a:effectLst/>
                        </a:rPr>
                        <a:t>H&amp;F             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43,843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0.5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63032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>
                          <a:effectLst/>
                        </a:rPr>
                        <a:t>561,344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 smtClean="0">
                          <a:effectLst/>
                        </a:rPr>
                        <a:t>0.0003% </a:t>
                      </a:r>
                      <a:r>
                        <a:rPr lang="en-GB" sz="1100" u="none" strike="noStrike" dirty="0">
                          <a:effectLst/>
                        </a:rPr>
                        <a:t>of total vehicle in the WESTTRANS group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86194" y="5701764"/>
            <a:ext cx="1781299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Cars per household</a:t>
            </a:r>
          </a:p>
          <a:p>
            <a:pPr algn="ctr"/>
            <a:r>
              <a:rPr lang="en-GB" b="1" dirty="0" smtClean="0"/>
              <a:t> heat map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308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988" y="5848350"/>
            <a:ext cx="863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Freeform 8"/>
          <p:cNvSpPr>
            <a:spLocks noEditPoints="1"/>
          </p:cNvSpPr>
          <p:nvPr/>
        </p:nvSpPr>
        <p:spPr bwMode="auto">
          <a:xfrm>
            <a:off x="-6350" y="0"/>
            <a:ext cx="12195175" cy="6862763"/>
          </a:xfrm>
          <a:custGeom>
            <a:avLst/>
            <a:gdLst>
              <a:gd name="T0" fmla="*/ 2147483647 w 32004"/>
              <a:gd name="T1" fmla="*/ 2147483647 h 18005"/>
              <a:gd name="T2" fmla="*/ 2147483647 w 32004"/>
              <a:gd name="T3" fmla="*/ 2147483647 h 18005"/>
              <a:gd name="T4" fmla="*/ 2147483647 w 32004"/>
              <a:gd name="T5" fmla="*/ 2147483647 h 18005"/>
              <a:gd name="T6" fmla="*/ 2147483647 w 32004"/>
              <a:gd name="T7" fmla="*/ 2147483647 h 18005"/>
              <a:gd name="T8" fmla="*/ 2147483647 w 32004"/>
              <a:gd name="T9" fmla="*/ 2147483647 h 18005"/>
              <a:gd name="T10" fmla="*/ 2147483647 w 32004"/>
              <a:gd name="T11" fmla="*/ 2147483647 h 18005"/>
              <a:gd name="T12" fmla="*/ 2147483647 w 32004"/>
              <a:gd name="T13" fmla="*/ 2147483647 h 18005"/>
              <a:gd name="T14" fmla="*/ 2147483647 w 32004"/>
              <a:gd name="T15" fmla="*/ 2147483647 h 18005"/>
              <a:gd name="T16" fmla="*/ 2147483647 w 32004"/>
              <a:gd name="T17" fmla="*/ 2147483647 h 18005"/>
              <a:gd name="T18" fmla="*/ 0 w 32004"/>
              <a:gd name="T19" fmla="*/ 0 h 18005"/>
              <a:gd name="T20" fmla="*/ 2147483647 w 32004"/>
              <a:gd name="T21" fmla="*/ 0 h 18005"/>
              <a:gd name="T22" fmla="*/ 2147483647 w 32004"/>
              <a:gd name="T23" fmla="*/ 2147483647 h 18005"/>
              <a:gd name="T24" fmla="*/ 0 w 32004"/>
              <a:gd name="T25" fmla="*/ 2147483647 h 18005"/>
              <a:gd name="T26" fmla="*/ 0 w 32004"/>
              <a:gd name="T27" fmla="*/ 0 h 1800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004"/>
              <a:gd name="T43" fmla="*/ 0 h 18005"/>
              <a:gd name="T44" fmla="*/ 32004 w 32004"/>
              <a:gd name="T45" fmla="*/ 18005 h 1800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004" h="18005">
                <a:moveTo>
                  <a:pt x="863" y="450"/>
                </a:moveTo>
                <a:cubicBezTo>
                  <a:pt x="704" y="450"/>
                  <a:pt x="575" y="579"/>
                  <a:pt x="575" y="738"/>
                </a:cubicBezTo>
                <a:lnTo>
                  <a:pt x="575" y="17338"/>
                </a:lnTo>
                <a:cubicBezTo>
                  <a:pt x="575" y="17497"/>
                  <a:pt x="704" y="17625"/>
                  <a:pt x="863" y="17625"/>
                </a:cubicBezTo>
                <a:lnTo>
                  <a:pt x="31213" y="17625"/>
                </a:lnTo>
                <a:cubicBezTo>
                  <a:pt x="31372" y="17625"/>
                  <a:pt x="31500" y="17497"/>
                  <a:pt x="31500" y="17338"/>
                </a:cubicBezTo>
                <a:lnTo>
                  <a:pt x="31500" y="738"/>
                </a:lnTo>
                <a:cubicBezTo>
                  <a:pt x="31500" y="579"/>
                  <a:pt x="31372" y="450"/>
                  <a:pt x="31213" y="450"/>
                </a:cubicBezTo>
                <a:lnTo>
                  <a:pt x="863" y="450"/>
                </a:lnTo>
                <a:close/>
                <a:moveTo>
                  <a:pt x="0" y="0"/>
                </a:moveTo>
                <a:lnTo>
                  <a:pt x="32004" y="0"/>
                </a:lnTo>
                <a:lnTo>
                  <a:pt x="32004" y="18005"/>
                </a:lnTo>
                <a:lnTo>
                  <a:pt x="0" y="18005"/>
                </a:lnTo>
                <a:lnTo>
                  <a:pt x="0" y="0"/>
                </a:lnTo>
                <a:close/>
              </a:path>
            </a:pathLst>
          </a:custGeom>
          <a:solidFill>
            <a:srgbClr val="009EE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" name="Titel 2"/>
          <p:cNvSpPr>
            <a:spLocks noGrp="1"/>
          </p:cNvSpPr>
          <p:nvPr>
            <p:ph type="ctrTitle"/>
          </p:nvPr>
        </p:nvSpPr>
        <p:spPr>
          <a:xfrm>
            <a:off x="46820" y="653021"/>
            <a:ext cx="8325283" cy="520142"/>
          </a:xfrm>
          <a:solidFill>
            <a:srgbClr val="009EE0"/>
          </a:solidFill>
        </p:spPr>
        <p:txBody>
          <a:bodyPr/>
          <a:lstStyle/>
          <a:p>
            <a:r>
              <a:rPr lang="de-DE" sz="2400" dirty="0" smtClean="0"/>
              <a:t>How can we introduce car2go to your borough ?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>
            <p:custDataLst>
              <p:tags r:id="rId1"/>
            </p:custDataLst>
          </p:nvPr>
        </p:nvSpPr>
        <p:spPr bwMode="auto">
          <a:xfrm>
            <a:off x="658165" y="1847842"/>
            <a:ext cx="9608791" cy="3792938"/>
          </a:xfrm>
          <a:prstGeom prst="rect">
            <a:avLst/>
          </a:prstGeom>
          <a:solidFill>
            <a:srgbClr val="FFFFFF">
              <a:alpha val="85098"/>
            </a:srgbClr>
          </a:solidFill>
          <a:ln w="28575" cap="flat" cmpd="sng" algn="ctr">
            <a:solidFill>
              <a:srgbClr val="00A1E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lIns="42851" tIns="108000" rIns="42851" bIns="42851" rtlCol="0" anchor="t" anchorCtr="0"/>
          <a:lstStyle/>
          <a:p>
            <a:pPr marL="371475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c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ar2go require 100% access to all parking stock which includes residential, business and all pay and display within controlled parking zones.</a:t>
            </a:r>
          </a:p>
          <a:p>
            <a:pPr marL="371475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car2go will formally submit a formal proposal, service level agreement and a fair parking permit  price for each borough.</a:t>
            </a:r>
          </a:p>
          <a:p>
            <a:pPr marL="371475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c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ar2go will consult with the borough team to estimate the amount of vehicles car2go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could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introduce based on population density and geographical size of the borough.</a:t>
            </a:r>
          </a:p>
          <a:p>
            <a:pPr marL="371475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c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ar2go will liaise directly with residents associations and key stakeholders pre-launch to explain clearly and concisely what benefits car2go will bring to your borough. This action will support all additional marketing activities borough and city wide.</a:t>
            </a:r>
          </a:p>
          <a:p>
            <a:pPr marL="371475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Car2go are seeking to launch all interested boroughs from WEST</a:t>
            </a:r>
            <a:r>
              <a:rPr lang="en-US" sz="1800" i="1" dirty="0" smtClean="0">
                <a:solidFill>
                  <a:srgbClr val="000000"/>
                </a:solidFill>
                <a:latin typeface="+mn-lt"/>
              </a:rPr>
              <a:t>TRANS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 in September/October ‘13.</a:t>
            </a:r>
          </a:p>
          <a:p>
            <a:pPr marL="371475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marL="371475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rgbClr val="000000"/>
              </a:solidFill>
              <a:latin typeface="+mn-lt"/>
            </a:endParaRPr>
          </a:p>
          <a:p>
            <a:pPr marL="371475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1600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echteck 12"/>
          <p:cNvSpPr/>
          <p:nvPr>
            <p:custDataLst>
              <p:tags r:id="rId2"/>
            </p:custDataLst>
          </p:nvPr>
        </p:nvSpPr>
        <p:spPr bwMode="auto">
          <a:xfrm>
            <a:off x="658165" y="1273084"/>
            <a:ext cx="3046937" cy="483787"/>
          </a:xfrm>
          <a:prstGeom prst="rect">
            <a:avLst/>
          </a:prstGeom>
          <a:solidFill>
            <a:srgbClr val="00A1E0"/>
          </a:solidFill>
          <a:ln w="28575" cap="flat" cmpd="sng" algn="ctr">
            <a:solidFill>
              <a:srgbClr val="00A1E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lIns="42851" tIns="42851" rIns="42851" bIns="42851" rtlCol="0" anchor="ctr" anchorCtr="1"/>
          <a:lstStyle/>
          <a:p>
            <a:pPr>
              <a:spcBef>
                <a:spcPts val="0"/>
              </a:spcBef>
            </a:pPr>
            <a:r>
              <a:rPr lang="de-DE" sz="2400" b="1" dirty="0" smtClean="0">
                <a:solidFill>
                  <a:schemeClr val="bg1"/>
                </a:solidFill>
              </a:rPr>
              <a:t>Next Steps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085" y="354506"/>
            <a:ext cx="2370688" cy="58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7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2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2&quot;&gt;&lt;elem m_fUsage=&quot;4.02949000000000000000E+000&quot;&gt;&lt;m_ppcolschidx val=&quot;0&quot;/&gt;&lt;m_rgb r=&quot;e8&quot; g=&quot;c4&quot; b=&quot;1f&quot;/&gt;&lt;/elem&gt;&lt;elem m_fUsage=&quot;6.56100000000000130000E-001&quot;&gt;&lt;m_ppcolschidx val=&quot;0&quot;/&gt;&lt;m_rgb r=&quot;f9&quot; g=&quot;eb&quot; b=&quot;39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78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iMV2HBwk.anPOml1Tx2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YifTQ51ECYulU.SAmG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RUNVDoSEOff7PZDqRmK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_2p9e7nbEKhuAxXo_cTf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j3K4nLc0ipnrp2pbw_n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6.9kdXk0uOdT5MXZYu.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GmGQ_uNU6Wsu9dIEAUb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iTkkM4lE..Yow9RZ9wMA"/>
</p:tagLst>
</file>

<file path=ppt/theme/theme1.xml><?xml version="1.0" encoding="utf-8"?>
<a:theme xmlns:a="http://schemas.openxmlformats.org/drawingml/2006/main" name="Car2go Hamburg">
  <a:themeElements>
    <a:clrScheme name="BBDO Car2go 11">
      <a:dk1>
        <a:srgbClr val="00A1E0"/>
      </a:dk1>
      <a:lt1>
        <a:srgbClr val="FFFFFF"/>
      </a:lt1>
      <a:dk2>
        <a:srgbClr val="00A1E0"/>
      </a:dk2>
      <a:lt2>
        <a:srgbClr val="C7CCD1"/>
      </a:lt2>
      <a:accent1>
        <a:srgbClr val="7893BB"/>
      </a:accent1>
      <a:accent2>
        <a:srgbClr val="E8C41F"/>
      </a:accent2>
      <a:accent3>
        <a:srgbClr val="FFFFFF"/>
      </a:accent3>
      <a:accent4>
        <a:srgbClr val="0089BF"/>
      </a:accent4>
      <a:accent5>
        <a:srgbClr val="BEC8DA"/>
      </a:accent5>
      <a:accent6>
        <a:srgbClr val="D2B11B"/>
      </a:accent6>
      <a:hlink>
        <a:srgbClr val="10498B"/>
      </a:hlink>
      <a:folHlink>
        <a:srgbClr val="121B5F"/>
      </a:folHlink>
    </a:clrScheme>
    <a:fontScheme name="BBDO Car2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bg2">
              <a:lumMod val="10000"/>
            </a:schemeClr>
          </a:solidFill>
          <a:prstDash val="solid"/>
          <a:round/>
          <a:headEnd type="none" w="sm" len="sm"/>
          <a:tailEnd type="none" w="sm" len="sm"/>
        </a:ln>
        <a:effectLst/>
        <a:extLst/>
      </a:spPr>
      <a:bodyPr lIns="42851" tIns="42851" rIns="42851" bIns="42851" rtlCol="0" anchor="ctr" anchorCtr="1"/>
      <a:lstStyle>
        <a:defPPr algn="ctr">
          <a:spcBef>
            <a:spcPts val="357"/>
          </a:spcBef>
          <a:defRPr sz="1700" b="1" dirty="0" err="1" smtClean="0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108000" rIns="90000" bIns="72000" numCol="1" anchor="t" anchorCtr="0" compatLnSpc="1">
        <a:prstTxWarp prst="textNoShape">
          <a:avLst/>
        </a:prstTxWarp>
      </a:bodyPr>
      <a:lstStyle>
        <a:defPPr marL="0" marR="0" indent="0" algn="l" defTabSz="820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BDO Car2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DO Car2g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DO Car2g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DO Car2g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DO Car2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DO Car2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DO Car2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DO Car2go 8">
        <a:dk1>
          <a:srgbClr val="00A1E0"/>
        </a:dk1>
        <a:lt1>
          <a:srgbClr val="FFFFFF"/>
        </a:lt1>
        <a:dk2>
          <a:srgbClr val="00A1E0"/>
        </a:dk2>
        <a:lt2>
          <a:srgbClr val="FFFFFF"/>
        </a:lt2>
        <a:accent1>
          <a:srgbClr val="FFFFFF"/>
        </a:accent1>
        <a:accent2>
          <a:srgbClr val="FADC19"/>
        </a:accent2>
        <a:accent3>
          <a:srgbClr val="FFFFFF"/>
        </a:accent3>
        <a:accent4>
          <a:srgbClr val="0089BF"/>
        </a:accent4>
        <a:accent5>
          <a:srgbClr val="FFFFFF"/>
        </a:accent5>
        <a:accent6>
          <a:srgbClr val="E3C716"/>
        </a:accent6>
        <a:hlink>
          <a:srgbClr val="FADC19"/>
        </a:hlink>
        <a:folHlink>
          <a:srgbClr val="FADC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DO Car2go 9">
        <a:dk1>
          <a:srgbClr val="00A1E0"/>
        </a:dk1>
        <a:lt1>
          <a:srgbClr val="FFFFFF"/>
        </a:lt1>
        <a:dk2>
          <a:srgbClr val="00A1E0"/>
        </a:dk2>
        <a:lt2>
          <a:srgbClr val="FFFFFF"/>
        </a:lt2>
        <a:accent1>
          <a:srgbClr val="FFFFFF"/>
        </a:accent1>
        <a:accent2>
          <a:srgbClr val="E8C41F"/>
        </a:accent2>
        <a:accent3>
          <a:srgbClr val="FFFFFF"/>
        </a:accent3>
        <a:accent4>
          <a:srgbClr val="0089BF"/>
        </a:accent4>
        <a:accent5>
          <a:srgbClr val="FFFFFF"/>
        </a:accent5>
        <a:accent6>
          <a:srgbClr val="D2B11B"/>
        </a:accent6>
        <a:hlink>
          <a:srgbClr val="E8C41F"/>
        </a:hlink>
        <a:folHlink>
          <a:srgbClr val="E8C4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DO Car2go 10">
        <a:dk1>
          <a:srgbClr val="00A1E0"/>
        </a:dk1>
        <a:lt1>
          <a:srgbClr val="FFFFFF"/>
        </a:lt1>
        <a:dk2>
          <a:srgbClr val="00A1E0"/>
        </a:dk2>
        <a:lt2>
          <a:srgbClr val="FFFFFF"/>
        </a:lt2>
        <a:accent1>
          <a:srgbClr val="7893BB"/>
        </a:accent1>
        <a:accent2>
          <a:srgbClr val="E8C41F"/>
        </a:accent2>
        <a:accent3>
          <a:srgbClr val="FFFFFF"/>
        </a:accent3>
        <a:accent4>
          <a:srgbClr val="0089BF"/>
        </a:accent4>
        <a:accent5>
          <a:srgbClr val="BEC8DA"/>
        </a:accent5>
        <a:accent6>
          <a:srgbClr val="D2B11B"/>
        </a:accent6>
        <a:hlink>
          <a:srgbClr val="10498B"/>
        </a:hlink>
        <a:folHlink>
          <a:srgbClr val="121B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DO Car2go 11">
        <a:dk1>
          <a:srgbClr val="00A1E0"/>
        </a:dk1>
        <a:lt1>
          <a:srgbClr val="FFFFFF"/>
        </a:lt1>
        <a:dk2>
          <a:srgbClr val="00A1E0"/>
        </a:dk2>
        <a:lt2>
          <a:srgbClr val="C7CCD1"/>
        </a:lt2>
        <a:accent1>
          <a:srgbClr val="7893BB"/>
        </a:accent1>
        <a:accent2>
          <a:srgbClr val="E8C41F"/>
        </a:accent2>
        <a:accent3>
          <a:srgbClr val="FFFFFF"/>
        </a:accent3>
        <a:accent4>
          <a:srgbClr val="0089BF"/>
        </a:accent4>
        <a:accent5>
          <a:srgbClr val="BEC8DA"/>
        </a:accent5>
        <a:accent6>
          <a:srgbClr val="D2B11B"/>
        </a:accent6>
        <a:hlink>
          <a:srgbClr val="10498B"/>
        </a:hlink>
        <a:folHlink>
          <a:srgbClr val="121B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r2go Classic 1">
  <a:themeElements>
    <a:clrScheme name="car2go Classic 1 11">
      <a:dk1>
        <a:srgbClr val="00A1E0"/>
      </a:dk1>
      <a:lt1>
        <a:srgbClr val="FFFFFF"/>
      </a:lt1>
      <a:dk2>
        <a:srgbClr val="00A1E0"/>
      </a:dk2>
      <a:lt2>
        <a:srgbClr val="C7CCD1"/>
      </a:lt2>
      <a:accent1>
        <a:srgbClr val="7893BB"/>
      </a:accent1>
      <a:accent2>
        <a:srgbClr val="E8C41F"/>
      </a:accent2>
      <a:accent3>
        <a:srgbClr val="FFFFFF"/>
      </a:accent3>
      <a:accent4>
        <a:srgbClr val="0089BF"/>
      </a:accent4>
      <a:accent5>
        <a:srgbClr val="BEC8DA"/>
      </a:accent5>
      <a:accent6>
        <a:srgbClr val="D2B11B"/>
      </a:accent6>
      <a:hlink>
        <a:srgbClr val="10498B"/>
      </a:hlink>
      <a:folHlink>
        <a:srgbClr val="121B5F"/>
      </a:folHlink>
    </a:clrScheme>
    <a:fontScheme name="car2go Classic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611427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ts val="3238"/>
          </a:lnSpc>
          <a:spcBef>
            <a:spcPct val="0"/>
          </a:spcBef>
          <a:spcAft>
            <a:spcPct val="0"/>
          </a:spcAft>
          <a:buClrTx/>
          <a:buSzPct val="90000"/>
          <a:buFontTx/>
          <a:buNone/>
          <a:tabLst/>
          <a:defRPr kumimoji="0" lang="de-DE" sz="2000" b="1" i="0" u="none" strike="noStrike" cap="none" normalizeH="0" baseline="0" smtClean="0">
            <a:ln>
              <a:noFill/>
            </a:ln>
            <a:solidFill>
              <a:srgbClr val="009DE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611427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ts val="3238"/>
          </a:lnSpc>
          <a:spcBef>
            <a:spcPct val="0"/>
          </a:spcBef>
          <a:spcAft>
            <a:spcPct val="0"/>
          </a:spcAft>
          <a:buClrTx/>
          <a:buSzPct val="90000"/>
          <a:buFontTx/>
          <a:buNone/>
          <a:tabLst/>
          <a:defRPr kumimoji="0" lang="de-DE" sz="2000" b="1" i="0" u="none" strike="noStrike" cap="none" normalizeH="0" baseline="0" smtClean="0">
            <a:ln>
              <a:noFill/>
            </a:ln>
            <a:solidFill>
              <a:srgbClr val="009DE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r2go Classic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2go Classic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2go Classic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2go Classic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2go Classic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2go Classic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2go Classic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2go Classic 1 8">
        <a:dk1>
          <a:srgbClr val="00A1E0"/>
        </a:dk1>
        <a:lt1>
          <a:srgbClr val="FFFFFF"/>
        </a:lt1>
        <a:dk2>
          <a:srgbClr val="00A1E0"/>
        </a:dk2>
        <a:lt2>
          <a:srgbClr val="FFFFFF"/>
        </a:lt2>
        <a:accent1>
          <a:srgbClr val="FFFFFF"/>
        </a:accent1>
        <a:accent2>
          <a:srgbClr val="FADC19"/>
        </a:accent2>
        <a:accent3>
          <a:srgbClr val="FFFFFF"/>
        </a:accent3>
        <a:accent4>
          <a:srgbClr val="0089BF"/>
        </a:accent4>
        <a:accent5>
          <a:srgbClr val="FFFFFF"/>
        </a:accent5>
        <a:accent6>
          <a:srgbClr val="E3C716"/>
        </a:accent6>
        <a:hlink>
          <a:srgbClr val="FADC19"/>
        </a:hlink>
        <a:folHlink>
          <a:srgbClr val="FADC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2go Classic 1 9">
        <a:dk1>
          <a:srgbClr val="00A1E0"/>
        </a:dk1>
        <a:lt1>
          <a:srgbClr val="FFFFFF"/>
        </a:lt1>
        <a:dk2>
          <a:srgbClr val="00A1E0"/>
        </a:dk2>
        <a:lt2>
          <a:srgbClr val="FFFFFF"/>
        </a:lt2>
        <a:accent1>
          <a:srgbClr val="FFFFFF"/>
        </a:accent1>
        <a:accent2>
          <a:srgbClr val="E8C41F"/>
        </a:accent2>
        <a:accent3>
          <a:srgbClr val="FFFFFF"/>
        </a:accent3>
        <a:accent4>
          <a:srgbClr val="0089BF"/>
        </a:accent4>
        <a:accent5>
          <a:srgbClr val="FFFFFF"/>
        </a:accent5>
        <a:accent6>
          <a:srgbClr val="D2B11B"/>
        </a:accent6>
        <a:hlink>
          <a:srgbClr val="E8C41F"/>
        </a:hlink>
        <a:folHlink>
          <a:srgbClr val="E8C4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2go Classic 1 10">
        <a:dk1>
          <a:srgbClr val="00A1E0"/>
        </a:dk1>
        <a:lt1>
          <a:srgbClr val="FFFFFF"/>
        </a:lt1>
        <a:dk2>
          <a:srgbClr val="00A1E0"/>
        </a:dk2>
        <a:lt2>
          <a:srgbClr val="FFFFFF"/>
        </a:lt2>
        <a:accent1>
          <a:srgbClr val="7893BB"/>
        </a:accent1>
        <a:accent2>
          <a:srgbClr val="E8C41F"/>
        </a:accent2>
        <a:accent3>
          <a:srgbClr val="FFFFFF"/>
        </a:accent3>
        <a:accent4>
          <a:srgbClr val="0089BF"/>
        </a:accent4>
        <a:accent5>
          <a:srgbClr val="BEC8DA"/>
        </a:accent5>
        <a:accent6>
          <a:srgbClr val="D2B11B"/>
        </a:accent6>
        <a:hlink>
          <a:srgbClr val="10498B"/>
        </a:hlink>
        <a:folHlink>
          <a:srgbClr val="121B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2go Classic 1 11">
        <a:dk1>
          <a:srgbClr val="00A1E0"/>
        </a:dk1>
        <a:lt1>
          <a:srgbClr val="FFFFFF"/>
        </a:lt1>
        <a:dk2>
          <a:srgbClr val="00A1E0"/>
        </a:dk2>
        <a:lt2>
          <a:srgbClr val="C7CCD1"/>
        </a:lt2>
        <a:accent1>
          <a:srgbClr val="7893BB"/>
        </a:accent1>
        <a:accent2>
          <a:srgbClr val="E8C41F"/>
        </a:accent2>
        <a:accent3>
          <a:srgbClr val="FFFFFF"/>
        </a:accent3>
        <a:accent4>
          <a:srgbClr val="0089BF"/>
        </a:accent4>
        <a:accent5>
          <a:srgbClr val="BEC8DA"/>
        </a:accent5>
        <a:accent6>
          <a:srgbClr val="D2B11B"/>
        </a:accent6>
        <a:hlink>
          <a:srgbClr val="10498B"/>
        </a:hlink>
        <a:folHlink>
          <a:srgbClr val="121B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FS_Presentation_De">
  <a:themeElements>
    <a:clrScheme name="DFS_Presentation_De 1">
      <a:dk1>
        <a:srgbClr val="000000"/>
      </a:dk1>
      <a:lt1>
        <a:srgbClr val="FFFFFF"/>
      </a:lt1>
      <a:dk2>
        <a:srgbClr val="193725"/>
      </a:dk2>
      <a:lt2>
        <a:srgbClr val="B0C417"/>
      </a:lt2>
      <a:accent1>
        <a:srgbClr val="B6B4A7"/>
      </a:accent1>
      <a:accent2>
        <a:srgbClr val="7B7C74"/>
      </a:accent2>
      <a:accent3>
        <a:srgbClr val="FFFFFF"/>
      </a:accent3>
      <a:accent4>
        <a:srgbClr val="000000"/>
      </a:accent4>
      <a:accent5>
        <a:srgbClr val="D7D6D0"/>
      </a:accent5>
      <a:accent6>
        <a:srgbClr val="6F7068"/>
      </a:accent6>
      <a:hlink>
        <a:srgbClr val="959289"/>
      </a:hlink>
      <a:folHlink>
        <a:srgbClr val="D7D5C6"/>
      </a:folHlink>
    </a:clrScheme>
    <a:fontScheme name="DFS_Presentation_De">
      <a:majorFont>
        <a:latin typeface="CorpoS"/>
        <a:ea typeface=""/>
        <a:cs typeface=""/>
      </a:majorFont>
      <a:minorFont>
        <a:latin typeface="Corpo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2540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oS" pitchFamily="2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2540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oS" pitchFamily="2" charset="0"/>
            <a:cs typeface="Arial" pitchFamily="34" charset="0"/>
          </a:defRPr>
        </a:defPPr>
      </a:lstStyle>
    </a:lnDef>
  </a:objectDefaults>
  <a:extraClrSchemeLst>
    <a:extraClrScheme>
      <a:clrScheme name="DFS_Presentation_De 1">
        <a:dk1>
          <a:srgbClr val="000000"/>
        </a:dk1>
        <a:lt1>
          <a:srgbClr val="FFFFFF"/>
        </a:lt1>
        <a:dk2>
          <a:srgbClr val="193725"/>
        </a:dk2>
        <a:lt2>
          <a:srgbClr val="B0C417"/>
        </a:lt2>
        <a:accent1>
          <a:srgbClr val="B6B4A7"/>
        </a:accent1>
        <a:accent2>
          <a:srgbClr val="7B7C74"/>
        </a:accent2>
        <a:accent3>
          <a:srgbClr val="FFFFFF"/>
        </a:accent3>
        <a:accent4>
          <a:srgbClr val="000000"/>
        </a:accent4>
        <a:accent5>
          <a:srgbClr val="D7D6D0"/>
        </a:accent5>
        <a:accent6>
          <a:srgbClr val="6F7068"/>
        </a:accent6>
        <a:hlink>
          <a:srgbClr val="959289"/>
        </a:hlink>
        <a:folHlink>
          <a:srgbClr val="D7D5C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457</Words>
  <Application>Microsoft Office PowerPoint</Application>
  <PresentationFormat>Custom</PresentationFormat>
  <Paragraphs>87</Paragraphs>
  <Slides>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Car2go Hamburg</vt:lpstr>
      <vt:lpstr>car2go Classic 1</vt:lpstr>
      <vt:lpstr>DFS_Presentation_De</vt:lpstr>
      <vt:lpstr>think-cell Slide</vt:lpstr>
      <vt:lpstr>PowerPoint Presentation</vt:lpstr>
      <vt:lpstr>PowerPoint Presentation</vt:lpstr>
      <vt:lpstr>PowerPoint Presentation</vt:lpstr>
      <vt:lpstr>PowerPoint Presentation</vt:lpstr>
      <vt:lpstr>CAR2GO LONDON: OPERATING AREA</vt:lpstr>
      <vt:lpstr>PowerPoint Presentation</vt:lpstr>
      <vt:lpstr>PowerPoint Presentation</vt:lpstr>
      <vt:lpstr>PowerPoint Presentation</vt:lpstr>
      <vt:lpstr>How can we introduce car2go to your borough ?</vt:lpstr>
    </vt:vector>
  </TitlesOfParts>
  <Company>OSK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car2go Amsterdam</dc:title>
  <dc:creator>Wolfgang Lehmann</dc:creator>
  <cp:lastModifiedBy>TStorey</cp:lastModifiedBy>
  <cp:revision>927</cp:revision>
  <cp:lastPrinted>2013-01-10T12:36:02Z</cp:lastPrinted>
  <dcterms:created xsi:type="dcterms:W3CDTF">2011-04-05T13:49:30Z</dcterms:created>
  <dcterms:modified xsi:type="dcterms:W3CDTF">2013-07-25T06:54:16Z</dcterms:modified>
</cp:coreProperties>
</file>